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44" r:id="rId2"/>
    <p:sldMasterId id="2147483756" r:id="rId3"/>
  </p:sldMasterIdLst>
  <p:notesMasterIdLst>
    <p:notesMasterId r:id="rId29"/>
  </p:notesMasterIdLst>
  <p:sldIdLst>
    <p:sldId id="312" r:id="rId4"/>
    <p:sldId id="335" r:id="rId5"/>
    <p:sldId id="308" r:id="rId6"/>
    <p:sldId id="302" r:id="rId7"/>
    <p:sldId id="289" r:id="rId8"/>
    <p:sldId id="293" r:id="rId9"/>
    <p:sldId id="295" r:id="rId10"/>
    <p:sldId id="298" r:id="rId11"/>
    <p:sldId id="306" r:id="rId12"/>
    <p:sldId id="348" r:id="rId13"/>
    <p:sldId id="341" r:id="rId14"/>
    <p:sldId id="342" r:id="rId15"/>
    <p:sldId id="344" r:id="rId16"/>
    <p:sldId id="347" r:id="rId17"/>
    <p:sldId id="346" r:id="rId18"/>
    <p:sldId id="340" r:id="rId19"/>
    <p:sldId id="349" r:id="rId20"/>
    <p:sldId id="350" r:id="rId21"/>
    <p:sldId id="351" r:id="rId22"/>
    <p:sldId id="355" r:id="rId23"/>
    <p:sldId id="356" r:id="rId24"/>
    <p:sldId id="353" r:id="rId25"/>
    <p:sldId id="352" r:id="rId26"/>
    <p:sldId id="333" r:id="rId27"/>
    <p:sldId id="32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376"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1408D6-A6C4-394C-89EF-0674E84EF1F5}" type="datetimeFigureOut">
              <a:rPr lang="en-US" smtClean="0"/>
              <a:t>13-06-07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CA9227-9657-CF4B-8032-0D3A3FA1918A}" type="slidenum">
              <a:rPr lang="en-US" smtClean="0"/>
              <a:t>‹#›</a:t>
            </a:fld>
            <a:endParaRPr lang="en-US"/>
          </a:p>
        </p:txBody>
      </p:sp>
    </p:spTree>
    <p:extLst>
      <p:ext uri="{BB962C8B-B14F-4D97-AF65-F5344CB8AC3E}">
        <p14:creationId xmlns:p14="http://schemas.microsoft.com/office/powerpoint/2010/main" val="20497997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B4DD5D3-CFAD-3F4B-B644-C971B44B83F2}" type="slidenum">
              <a:rPr lang="en-US" sz="1200">
                <a:solidFill>
                  <a:prstClr val="black"/>
                </a:solidFill>
              </a:rPr>
              <a:pPr/>
              <a:t>3</a:t>
            </a:fld>
            <a:endParaRPr lang="en-US" sz="1200">
              <a:solidFill>
                <a:prstClr val="black"/>
              </a:solidFill>
            </a:endParaRPr>
          </a:p>
        </p:txBody>
      </p:sp>
      <p:sp>
        <p:nvSpPr>
          <p:cNvPr id="15363" name="Rectangle 2"/>
          <p:cNvSpPr>
            <a:spLocks noGrp="1" noRot="1" noChangeAspect="1" noChangeArrowheads="1"/>
          </p:cNvSpPr>
          <p:nvPr>
            <p:ph type="sldImg"/>
          </p:nvPr>
        </p:nvSpPr>
        <p:spPr>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2400" b="1" u="sng">
                <a:solidFill>
                  <a:schemeClr val="accent2"/>
                </a:solidFill>
                <a:latin typeface="Arial Narrow" charset="0"/>
                <a:ea typeface="ＭＳ Ｐゴシック" charset="0"/>
                <a:cs typeface="ＭＳ Ｐゴシック" charset="0"/>
              </a:rPr>
              <a:t>The Schools on Board program is an outreach program, based out of the University of Manitoba, (Winnipeg, Manitoba). The goal of the program is to bridges classroom science and scientific research, by providing exciting Arctic field opportunities for high school students (16 to 18 years old) and teachers onboard the Canadian research icebreaker (CCGS  Amundsen).  </a:t>
            </a:r>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15</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16</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17</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18</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19</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20</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21</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22</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23</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CJ Mundy</a:t>
            </a:r>
          </a:p>
          <a:p>
            <a:r>
              <a:rPr lang="en-US" dirty="0" smtClean="0"/>
              <a:t>Community outreach</a:t>
            </a:r>
            <a:r>
              <a:rPr lang="en-US" baseline="0" dirty="0" smtClean="0"/>
              <a:t> events.</a:t>
            </a:r>
          </a:p>
          <a:p>
            <a:r>
              <a:rPr lang="en-US" baseline="0" dirty="0" err="1" smtClean="0"/>
              <a:t>SonB</a:t>
            </a:r>
            <a:r>
              <a:rPr lang="en-US" baseline="0" dirty="0" smtClean="0"/>
              <a:t> would like to support these initiatives as well.  ASA student submitted a request for funds to help support a local students time to be the </a:t>
            </a:r>
            <a:r>
              <a:rPr lang="en-US" baseline="0" dirty="0" err="1" smtClean="0"/>
              <a:t>liason</a:t>
            </a:r>
            <a:r>
              <a:rPr lang="en-US" baseline="0" dirty="0" smtClean="0"/>
              <a:t> between the researchers and the community.  </a:t>
            </a:r>
          </a:p>
          <a:p>
            <a:r>
              <a:rPr lang="en-US" baseline="0" dirty="0" smtClean="0"/>
              <a:t>Opportunity to engage youth and also communicate what you are doing and make a connection to the people that live in the area that you are studying. </a:t>
            </a:r>
            <a:endParaRPr lang="en-US" dirty="0"/>
          </a:p>
        </p:txBody>
      </p:sp>
      <p:sp>
        <p:nvSpPr>
          <p:cNvPr id="4" name="Slide Number Placeholder 3"/>
          <p:cNvSpPr>
            <a:spLocks noGrp="1"/>
          </p:cNvSpPr>
          <p:nvPr>
            <p:ph type="sldNum" sz="quarter" idx="10"/>
          </p:nvPr>
        </p:nvSpPr>
        <p:spPr/>
        <p:txBody>
          <a:bodyPr/>
          <a:lstStyle/>
          <a:p>
            <a:fld id="{72D3778A-DD0B-2346-8448-1E4A947C657C}"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35434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 newish initiative for </a:t>
            </a:r>
            <a:r>
              <a:rPr lang="en-US" baseline="0" dirty="0" err="1" smtClean="0"/>
              <a:t>SonB</a:t>
            </a:r>
            <a:endParaRPr lang="en-US" baseline="0" dirty="0" smtClean="0"/>
          </a:p>
          <a:p>
            <a:r>
              <a:rPr lang="en-US" baseline="0" dirty="0" smtClean="0"/>
              <a:t> - work/collaborate closely with </a:t>
            </a:r>
            <a:r>
              <a:rPr lang="en-US" baseline="0" dirty="0" err="1" smtClean="0"/>
              <a:t>ArcticNet</a:t>
            </a:r>
            <a:r>
              <a:rPr lang="en-US" baseline="0" dirty="0" smtClean="0"/>
              <a:t> Student Association</a:t>
            </a:r>
          </a:p>
          <a:p>
            <a:r>
              <a:rPr lang="en-US" baseline="0" dirty="0" smtClean="0"/>
              <a:t> - interested in doing any type of outreach and you require support (some funds can be allocated to reimburse or resources or advice?)</a:t>
            </a:r>
          </a:p>
          <a:p>
            <a:r>
              <a:rPr lang="en-US" baseline="0" dirty="0" smtClean="0"/>
              <a:t> - in Winnipeg we host an annual event ‘called’ Arctic Science day where we literally bring the research that is conducted either off the ship or the Arctic to high school students.  </a:t>
            </a:r>
          </a:p>
          <a:p>
            <a:pPr marL="171450" indent="-171450">
              <a:buFontTx/>
              <a:buChar char="-"/>
            </a:pPr>
            <a:r>
              <a:rPr lang="en-US" baseline="0" dirty="0" smtClean="0"/>
              <a:t>80 -100 high school students com for a day and are introduced to Arctic Sciences through hands on demonstrations or workshops facilitated by CEOS graduate students. </a:t>
            </a:r>
          </a:p>
          <a:p>
            <a:pPr marL="171450" indent="-171450">
              <a:buFontTx/>
              <a:buChar char="-"/>
            </a:pPr>
            <a:r>
              <a:rPr lang="en-US" baseline="0" dirty="0" smtClean="0"/>
              <a:t>Event is successful because of the support from </a:t>
            </a:r>
            <a:r>
              <a:rPr lang="en-US" baseline="0" dirty="0" err="1" smtClean="0"/>
              <a:t>Pis</a:t>
            </a:r>
            <a:r>
              <a:rPr lang="en-US" baseline="0" dirty="0" smtClean="0"/>
              <a:t> for their students to do this, collaboration with an outdoor education facility, and the participation and enthusiasm of the graduate students.  </a:t>
            </a:r>
          </a:p>
          <a:p>
            <a:pPr marL="171450" indent="-171450">
              <a:buFontTx/>
              <a:buChar char="-"/>
            </a:pPr>
            <a:r>
              <a:rPr lang="en-US" baseline="0" dirty="0" smtClean="0"/>
              <a:t>Great for scientists to get out; team building; fun; </a:t>
            </a:r>
          </a:p>
          <a:p>
            <a:pPr marL="171450" indent="-171450">
              <a:buFontTx/>
              <a:buChar char="-"/>
            </a:pPr>
            <a:endParaRPr lang="en-US" baseline="0" dirty="0" smtClean="0"/>
          </a:p>
          <a:p>
            <a:pPr marL="171450" indent="-171450">
              <a:buFontTx/>
              <a:buChar char="-"/>
            </a:pPr>
            <a:r>
              <a:rPr lang="en-US" baseline="0" dirty="0" smtClean="0"/>
              <a:t>e</a:t>
            </a:r>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2D3778A-DD0B-2346-8448-1E4A947C657C}"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77514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Program is</a:t>
            </a:r>
            <a:r>
              <a:rPr lang="en-US" baseline="0" dirty="0" smtClean="0"/>
              <a:t> highly successful.</a:t>
            </a:r>
          </a:p>
          <a:p>
            <a:r>
              <a:rPr lang="en-US" baseline="0" dirty="0" smtClean="0"/>
              <a:t>It is the reason the program is called ‘Schools on Board’</a:t>
            </a:r>
          </a:p>
          <a:p>
            <a:r>
              <a:rPr lang="en-US" baseline="0" dirty="0" smtClean="0"/>
              <a:t>Each participant represents a school</a:t>
            </a:r>
          </a:p>
          <a:p>
            <a:endParaRPr lang="en-US" dirty="0"/>
          </a:p>
        </p:txBody>
      </p:sp>
      <p:sp>
        <p:nvSpPr>
          <p:cNvPr id="4" name="Slide Number Placeholder 3"/>
          <p:cNvSpPr>
            <a:spLocks noGrp="1"/>
          </p:cNvSpPr>
          <p:nvPr>
            <p:ph type="sldNum" sz="quarter" idx="10"/>
          </p:nvPr>
        </p:nvSpPr>
        <p:spPr/>
        <p:txBody>
          <a:bodyPr/>
          <a:lstStyle/>
          <a:p>
            <a:fld id="{72D3778A-DD0B-2346-8448-1E4A947C657C}"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99912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9</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10</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11</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12</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13</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4F06C8D-8E94-FF4A-90DE-629DA4BA4765}" type="slidenum">
              <a:rPr lang="en-US" sz="1200">
                <a:solidFill>
                  <a:prstClr val="black"/>
                </a:solidFill>
              </a:rPr>
              <a:pPr/>
              <a:t>14</a:t>
            </a:fld>
            <a:endParaRPr lang="en-US" sz="1200">
              <a:solidFill>
                <a:prstClr val="black"/>
              </a:solidFill>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7A38A2-1EB6-224F-A5FC-68E7076E9C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2096059"/>
      </p:ext>
    </p:extLst>
  </p:cSld>
  <p:clrMapOvr>
    <a:masterClrMapping/>
  </p:clrMapOvr>
  <p:transition xmlns:p14="http://schemas.microsoft.com/office/powerpoint/2010/main" spd="med"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4340E69-42E2-B649-B25D-21AB38A1C2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589600"/>
      </p:ext>
    </p:extLst>
  </p:cSld>
  <p:clrMapOvr>
    <a:masterClrMapping/>
  </p:clrMapOvr>
  <p:transition xmlns:p14="http://schemas.microsoft.com/office/powerpoint/2010/main" spd="med"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96CD8C-2E70-FC46-B117-59577287A6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260285"/>
      </p:ext>
    </p:extLst>
  </p:cSld>
  <p:clrMapOvr>
    <a:masterClrMapping/>
  </p:clrMapOvr>
  <p:transition xmlns:p14="http://schemas.microsoft.com/office/powerpoint/2010/mai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5643"/>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1FE22-F464-4D47-8911-3A1B2F409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053396"/>
      </p:ext>
    </p:extLst>
  </p:cSld>
  <p:clrMapOvr>
    <a:masterClrMapping/>
  </p:clrMapOvr>
  <p:transition xmlns:p14="http://schemas.microsoft.com/office/powerpoint/2010/mai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0DD738-1576-4FED-9682-4A2E780F0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949296"/>
      </p:ext>
    </p:extLst>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2118"/>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57B7-1CCF-44D8-BB20-65EC5B77B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838646"/>
      </p:ext>
    </p:extLst>
  </p:cSld>
  <p:clrMapOvr>
    <a:masterClrMapping/>
  </p:clrMapOvr>
  <p:transition xmlns:p14="http://schemas.microsoft.com/office/powerpoint/2010/mai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1EE68C-4125-4FBB-97D8-4EB3F59D5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4923479"/>
      </p:ext>
    </p:extLst>
  </p:cSld>
  <p:clrMapOvr>
    <a:masterClrMapping/>
  </p:clrMapOvr>
  <p:transition xmlns:p14="http://schemas.microsoft.com/office/powerpoint/2010/mai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1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05F18B-8FC3-4727-A791-FA723B4402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723205"/>
      </p:ext>
    </p:extLst>
  </p:cSld>
  <p:clrMapOvr>
    <a:masterClrMapping/>
  </p:clrMapOvr>
  <p:transition xmlns:p14="http://schemas.microsoft.com/office/powerpoint/2010/mai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2F0FB4-D34B-491F-A03B-E8D61D89F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89898"/>
      </p:ext>
    </p:extLst>
  </p:cSld>
  <p:clrMapOvr>
    <a:masterClrMapping/>
  </p:clrMapOvr>
  <p:transition xmlns:p14="http://schemas.microsoft.com/office/powerpoint/2010/mai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1F2A95-90E3-4B40-84D6-3416980D30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162104"/>
      </p:ext>
    </p:extLst>
  </p:cSld>
  <p:clrMapOvr>
    <a:masterClrMapping/>
  </p:clrMapOvr>
  <p:transition xmlns:p14="http://schemas.microsoft.com/office/powerpoint/2010/mai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82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8643FB-7E22-4741-B002-1974B79C88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448849"/>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0282E-A8CC-8E4D-8DA2-C5A4428291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86098"/>
      </p:ext>
    </p:extLst>
  </p:cSld>
  <p:clrMapOvr>
    <a:masterClrMapping/>
  </p:clrMapOvr>
  <p:transition xmlns:p14="http://schemas.microsoft.com/office/powerpoint/2010/main" spd="med"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323943-50B4-4C6E-9417-27CF0B3DFA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766978"/>
      </p:ext>
    </p:extLst>
  </p:cSld>
  <p:clrMapOvr>
    <a:masterClrMapping/>
  </p:clrMapOvr>
  <p:transition xmlns:p14="http://schemas.microsoft.com/office/powerpoint/2010/mai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66C713-F31F-4F44-89A8-A9E6B817EF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441299"/>
      </p:ext>
    </p:extLst>
  </p:cSld>
  <p:clrMapOvr>
    <a:masterClrMapping/>
  </p:clrMapOvr>
  <p:transition xmlns:p14="http://schemas.microsoft.com/office/powerpoint/2010/mai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9856"/>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98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D3F8-5F80-4FA7-90E2-BC7CA5DD6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3078978"/>
      </p:ext>
    </p:extLst>
  </p:cSld>
  <p:clrMapOvr>
    <a:masterClrMapping/>
  </p:clrMapOvr>
  <p:transition xmlns:p14="http://schemas.microsoft.com/office/powerpoint/2010/mai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12C275-9511-1A45-B497-0E59020153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152913"/>
      </p:ext>
    </p:extLst>
  </p:cSld>
  <p:clrMapOvr>
    <a:masterClrMapping/>
  </p:clrMapOvr>
  <p:transition xmlns:p14="http://schemas.microsoft.com/office/powerpoint/2010/main" spd="med"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532977-64AF-9646-9767-3770D085AC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750161"/>
      </p:ext>
    </p:extLst>
  </p:cSld>
  <p:clrMapOvr>
    <a:masterClrMapping/>
  </p:clrMapOvr>
  <p:transition xmlns:p14="http://schemas.microsoft.com/office/powerpoint/2010/main" spd="med"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A621F1-5FA7-6E48-8911-7D0320A805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164483"/>
      </p:ext>
    </p:extLst>
  </p:cSld>
  <p:clrMapOvr>
    <a:masterClrMapping/>
  </p:clrMapOvr>
  <p:transition xmlns:p14="http://schemas.microsoft.com/office/powerpoint/2010/main" spd="med"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53ADF0-B0AD-284B-AD29-883523ADAE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6348673"/>
      </p:ext>
    </p:extLst>
  </p:cSld>
  <p:clrMapOvr>
    <a:masterClrMapping/>
  </p:clrMapOvr>
  <p:transition xmlns:p14="http://schemas.microsoft.com/office/powerpoint/2010/main" spd="med"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D51ED9-56DB-0A4D-9D8A-292D9E3D07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2600446"/>
      </p:ext>
    </p:extLst>
  </p:cSld>
  <p:clrMapOvr>
    <a:masterClrMapping/>
  </p:clrMapOvr>
  <p:transition xmlns:p14="http://schemas.microsoft.com/office/powerpoint/2010/main" spd="med"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2DE539A-2949-9F48-AA19-BA08EA6F59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321445"/>
      </p:ext>
    </p:extLst>
  </p:cSld>
  <p:clrMapOvr>
    <a:masterClrMapping/>
  </p:clrMapOvr>
  <p:transition xmlns:p14="http://schemas.microsoft.com/office/powerpoint/2010/main" spd="med"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9B523BD-4D1C-344E-8F8C-415C7DB747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866413"/>
      </p:ext>
    </p:extLst>
  </p:cSld>
  <p:clrMapOvr>
    <a:masterClrMapping/>
  </p:clrMapOvr>
  <p:transition xmlns:p14="http://schemas.microsoft.com/office/powerpoint/2010/main" spd="med"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401BB1E-7085-914D-B060-B92BBCB152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123286"/>
      </p:ext>
    </p:extLst>
  </p:cSld>
  <p:clrMapOvr>
    <a:masterClrMapping/>
  </p:clrMapOvr>
  <p:transition xmlns:p14="http://schemas.microsoft.com/office/powerpoint/2010/main" spd="med"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675D3D-E3BF-BF42-BB4F-9798A8783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888720"/>
      </p:ext>
    </p:extLst>
  </p:cSld>
  <p:clrMapOvr>
    <a:masterClrMapping/>
  </p:clrMapOvr>
  <p:transition xmlns:p14="http://schemas.microsoft.com/office/powerpoint/2010/main" spd="med"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6D22DD3-0564-7447-961A-35B3334704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67711"/>
      </p:ext>
    </p:extLst>
  </p:cSld>
  <p:clrMapOvr>
    <a:masterClrMapping/>
  </p:clrMapOvr>
  <p:transition xmlns:p14="http://schemas.microsoft.com/office/powerpoint/2010/main" spd="med"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C399E3-5A78-D042-A7C3-769599AF72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3283031"/>
      </p:ext>
    </p:extLst>
  </p:cSld>
  <p:clrMapOvr>
    <a:masterClrMapping/>
  </p:clrMapOvr>
  <p:transition xmlns:p14="http://schemas.microsoft.com/office/powerpoint/2010/main" spd="med"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94D22F-A4BA-474B-AAAE-1C036E8B80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9522692"/>
      </p:ext>
    </p:extLst>
  </p:cSld>
  <p:clrMapOvr>
    <a:masterClrMapping/>
  </p:clrMapOvr>
  <p:transition xmlns:p14="http://schemas.microsoft.com/office/powerpoint/2010/main" spd="med"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279E99F-4CD5-024F-AEDB-26B8DA574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431087"/>
      </p:ext>
    </p:extLst>
  </p:cSld>
  <p:clrMapOvr>
    <a:masterClrMapping/>
  </p:clrMapOvr>
  <p:transition xmlns:p14="http://schemas.microsoft.com/office/powerpoint/2010/mai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DD0A4CF-9339-114D-8C24-9C63200E31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8249980"/>
      </p:ext>
    </p:extLst>
  </p:cSld>
  <p:clrMapOvr>
    <a:masterClrMapping/>
  </p:clrMapOvr>
  <p:transition xmlns:p14="http://schemas.microsoft.com/office/powerpoint/2010/mai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FB4639-E08B-D147-9EE9-E1B9579C8D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8737652"/>
      </p:ext>
    </p:extLst>
  </p:cSld>
  <p:clrMapOvr>
    <a:masterClrMapping/>
  </p:clrMapOvr>
  <p:transition xmlns:p14="http://schemas.microsoft.com/office/powerpoint/2010/mai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9BD104D-FAF5-3149-886E-1CED2180D2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534034"/>
      </p:ext>
    </p:extLst>
  </p:cSld>
  <p:clrMapOvr>
    <a:masterClrMapping/>
  </p:clrMapOvr>
  <p:transition xmlns:p14="http://schemas.microsoft.com/office/powerpoint/2010/mai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D2B459-F096-8944-8CCB-870038944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8121433"/>
      </p:ext>
    </p:extLst>
  </p:cSld>
  <p:clrMapOvr>
    <a:masterClrMapping/>
  </p:clrMapOvr>
  <p:transition xmlns:p14="http://schemas.microsoft.com/office/powerpoint/2010/mai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51055E1-8EB6-4744-8FA1-530F51AAD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9861310"/>
      </p:ext>
    </p:extLst>
  </p:cSld>
  <p:clrMapOvr>
    <a:masterClrMapping/>
  </p:clrMapOvr>
  <p:transition xmlns:p14="http://schemas.microsoft.com/office/powerpoint/2010/main" spd="med"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8" charset="0"/>
                <a:ea typeface="ＭＳ Ｐゴシック" pitchFamily="-108" charset="-128"/>
                <a:cs typeface="ＭＳ Ｐゴシック" pitchFamily="-108" charset="-128"/>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8" charset="0"/>
                <a:ea typeface="ＭＳ Ｐゴシック" pitchFamily="-108" charset="-128"/>
                <a:cs typeface="ＭＳ Ｐゴシック" pitchFamily="-108" charset="-128"/>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pPr>
            <a:fld id="{0E8648C8-C59B-BD47-A485-0A535C163768}"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47903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spd="med"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40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3840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3840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0"/>
                <a:cs typeface="ＭＳ Ｐゴシック" charset="0"/>
              </a:defRPr>
            </a:lvl1pPr>
          </a:lstStyle>
          <a:p>
            <a:pPr defTabSz="914400" fontAlgn="base">
              <a:spcBef>
                <a:spcPct val="0"/>
              </a:spcBef>
              <a:spcAft>
                <a:spcPct val="0"/>
              </a:spcAft>
              <a:defRPr/>
            </a:pPr>
            <a:fld id="{368086E0-3A32-498B-8F93-9FAC84D77BE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585808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xmlns:p14="http://schemas.microsoft.com/office/powerpoint/2010/main" spd="slow">
    <p:fade/>
  </p:transition>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vl1p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vl1p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pPr>
            <a:fld id="{6FD0CA28-EB62-A64D-9FF5-2EF0AF96D84A}"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86931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xmlns:p14="http://schemas.microsoft.com/office/powerpoint/2010/main" spd="med"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5.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1.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notesSlide" Target="../notesSlides/notesSlide6.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2.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4.xml"/><Relationship Id="rId2" Type="http://schemas.openxmlformats.org/officeDocument/2006/relationships/slideLayout" Target="../slideLayouts/slideLayout7.xml"/><Relationship Id="rId3" Type="http://schemas.openxmlformats.org/officeDocument/2006/relationships/notesSlide" Target="../notesSlides/notesSlide7.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3.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5.xml"/><Relationship Id="rId2" Type="http://schemas.openxmlformats.org/officeDocument/2006/relationships/slideLayout" Target="../slideLayouts/slideLayout7.xml"/><Relationship Id="rId3" Type="http://schemas.openxmlformats.org/officeDocument/2006/relationships/notesSlide" Target="../notesSlides/notesSlide8.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4.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6.xml"/><Relationship Id="rId2" Type="http://schemas.openxmlformats.org/officeDocument/2006/relationships/slideLayout" Target="../slideLayouts/slideLayout7.xml"/><Relationship Id="rId3" Type="http://schemas.openxmlformats.org/officeDocument/2006/relationships/notesSlide" Target="../notesSlides/notesSlide9.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5.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7.xml"/><Relationship Id="rId2" Type="http://schemas.openxmlformats.org/officeDocument/2006/relationships/slideLayout" Target="../slideLayouts/slideLayout7.xml"/><Relationship Id="rId3" Type="http://schemas.openxmlformats.org/officeDocument/2006/relationships/notesSlide" Target="../notesSlides/notesSlide10.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6.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8.xml"/><Relationship Id="rId2" Type="http://schemas.openxmlformats.org/officeDocument/2006/relationships/slideLayout" Target="../slideLayouts/slideLayout7.xml"/><Relationship Id="rId3" Type="http://schemas.openxmlformats.org/officeDocument/2006/relationships/notesSlide" Target="../notesSlides/notesSlide11.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7.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9.xml"/><Relationship Id="rId2" Type="http://schemas.openxmlformats.org/officeDocument/2006/relationships/slideLayout" Target="../slideLayouts/slideLayout7.xml"/><Relationship Id="rId3" Type="http://schemas.openxmlformats.org/officeDocument/2006/relationships/notesSlide" Target="../notesSlides/notesSlide12.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8.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10.xml"/><Relationship Id="rId2" Type="http://schemas.openxmlformats.org/officeDocument/2006/relationships/slideLayout" Target="../slideLayouts/slideLayout7.xml"/><Relationship Id="rId3" Type="http://schemas.openxmlformats.org/officeDocument/2006/relationships/notesSlide" Target="../notesSlides/notesSlide13.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9.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11.xml"/><Relationship Id="rId2" Type="http://schemas.openxmlformats.org/officeDocument/2006/relationships/slideLayout" Target="../slideLayouts/slideLayout7.xml"/><Relationship Id="rId3" Type="http://schemas.openxmlformats.org/officeDocument/2006/relationships/notesSlide" Target="../notesSlides/notesSlide14.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image" Target="../media/image2.png"/><Relationship Id="rId1" Type="http://schemas.microsoft.com/office/2007/relationships/media" Target="../media/media1.m4v"/><Relationship Id="rId2" Type="http://schemas.openxmlformats.org/officeDocument/2006/relationships/video" Target="../media/media1.m4v"/></Relationships>
</file>

<file path=ppt/slides/_rels/slide20.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12.xml"/><Relationship Id="rId2" Type="http://schemas.openxmlformats.org/officeDocument/2006/relationships/slideLayout" Target="../slideLayouts/slideLayout7.xml"/><Relationship Id="rId3" Type="http://schemas.openxmlformats.org/officeDocument/2006/relationships/notesSlide" Target="../notesSlides/notesSlide15.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21.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3" Type="http://schemas.openxmlformats.org/officeDocument/2006/relationships/image" Target="../media/image25.JPG"/><Relationship Id="rId1" Type="http://schemas.openxmlformats.org/officeDocument/2006/relationships/tags" Target="../tags/tag13.xml"/><Relationship Id="rId2" Type="http://schemas.openxmlformats.org/officeDocument/2006/relationships/slideLayout" Target="../slideLayouts/slideLayout7.xml"/><Relationship Id="rId3" Type="http://schemas.openxmlformats.org/officeDocument/2006/relationships/notesSlide" Target="../notesSlides/notesSlide16.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22.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14.xml"/><Relationship Id="rId2" Type="http://schemas.openxmlformats.org/officeDocument/2006/relationships/slideLayout" Target="../slideLayouts/slideLayout7.xml"/><Relationship Id="rId3" Type="http://schemas.openxmlformats.org/officeDocument/2006/relationships/notesSlide" Target="../notesSlides/notesSlide17.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23.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15.xml"/><Relationship Id="rId2" Type="http://schemas.openxmlformats.org/officeDocument/2006/relationships/slideLayout" Target="../slideLayouts/slideLayout7.xml"/><Relationship Id="rId3" Type="http://schemas.openxmlformats.org/officeDocument/2006/relationships/notesSlide" Target="../notesSlides/notesSlide18.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6.tiff"/><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14.jpeg"/><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s>
</file>

<file path=ppt/slides/_rels/slide4.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jpeg"/><Relationship Id="rId14" Type="http://schemas.openxmlformats.org/officeDocument/2006/relationships/image" Target="../media/image13.jpeg"/><Relationship Id="rId15" Type="http://schemas.openxmlformats.org/officeDocument/2006/relationships/image" Target="../media/image14.jpe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_rels/slide5.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3" Type="http://schemas.openxmlformats.org/officeDocument/2006/relationships/image" Target="../media/image14.jpe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5.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jpg"/></Relationships>
</file>

<file path=ppt/slides/_rels/slide9.xml.rels><?xml version="1.0" encoding="UTF-8" standalone="yes"?>
<Relationships xmlns="http://schemas.openxmlformats.org/package/2006/relationships"><Relationship Id="rId11" Type="http://schemas.openxmlformats.org/officeDocument/2006/relationships/image" Target="../media/image7.jpeg"/><Relationship Id="rId12" Type="http://schemas.openxmlformats.org/officeDocument/2006/relationships/image" Target="../media/image14.jpe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4.xml"/><Relationship Id="rId4" Type="http://schemas.openxmlformats.org/officeDocument/2006/relationships/image" Target="../media/image3.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Picture1.jpg"/>
          <p:cNvPicPr>
            <a:picLocks noChangeAspect="1"/>
          </p:cNvPicPr>
          <p:nvPr/>
        </p:nvPicPr>
        <p:blipFill>
          <a:blip r:embed="rId2"/>
          <a:srcRect/>
          <a:stretch>
            <a:fillRect/>
          </a:stretch>
        </p:blipFill>
        <p:spPr bwMode="auto">
          <a:xfrm>
            <a:off x="0" y="0"/>
            <a:ext cx="4438650" cy="6858000"/>
          </a:xfrm>
          <a:prstGeom prst="rect">
            <a:avLst/>
          </a:prstGeom>
          <a:noFill/>
          <a:ln w="9525">
            <a:noFill/>
            <a:miter lim="800000"/>
            <a:headEnd/>
            <a:tailEnd/>
          </a:ln>
        </p:spPr>
      </p:pic>
      <p:sp>
        <p:nvSpPr>
          <p:cNvPr id="6" name="TextBox 5"/>
          <p:cNvSpPr txBox="1"/>
          <p:nvPr/>
        </p:nvSpPr>
        <p:spPr>
          <a:xfrm>
            <a:off x="4953000" y="3048000"/>
            <a:ext cx="3886200" cy="1200329"/>
          </a:xfrm>
          <a:prstGeom prst="rect">
            <a:avLst/>
          </a:prstGeom>
          <a:noFill/>
        </p:spPr>
        <p:txBody>
          <a:bodyPr>
            <a:spAutoFit/>
          </a:bodyPr>
          <a:lstStyle/>
          <a:p>
            <a:pPr algn="ctr">
              <a:defRPr/>
            </a:pPr>
            <a:r>
              <a:rPr lang="en-US" dirty="0">
                <a:ln>
                  <a:solidFill>
                    <a:schemeClr val="tx1"/>
                  </a:solidFill>
                </a:ln>
                <a:solidFill>
                  <a:schemeClr val="accent1">
                    <a:lumMod val="40000"/>
                    <a:lumOff val="60000"/>
                  </a:schemeClr>
                </a:solidFill>
                <a:latin typeface="Times New Roman"/>
                <a:ea typeface="ＭＳ Ｐゴシック" pitchFamily="-108" charset="-128"/>
                <a:cs typeface="Times New Roman"/>
              </a:rPr>
              <a:t/>
            </a:r>
            <a:br>
              <a:rPr lang="en-US" dirty="0">
                <a:ln>
                  <a:solidFill>
                    <a:schemeClr val="tx1"/>
                  </a:solidFill>
                </a:ln>
                <a:solidFill>
                  <a:schemeClr val="accent1">
                    <a:lumMod val="40000"/>
                    <a:lumOff val="60000"/>
                  </a:schemeClr>
                </a:solidFill>
                <a:latin typeface="Times New Roman"/>
                <a:ea typeface="ＭＳ Ｐゴシック" pitchFamily="-108" charset="-128"/>
                <a:cs typeface="Times New Roman"/>
              </a:rPr>
            </a:br>
            <a:endParaRPr lang="en-US" sz="4000" dirty="0">
              <a:ln>
                <a:solidFill>
                  <a:schemeClr val="tx1">
                    <a:alpha val="10000"/>
                  </a:schemeClr>
                </a:solidFill>
              </a:ln>
              <a:solidFill>
                <a:schemeClr val="accent3">
                  <a:lumMod val="60000"/>
                  <a:lumOff val="40000"/>
                </a:schemeClr>
              </a:solidFill>
              <a:latin typeface="Times New Roman"/>
              <a:ea typeface="ＭＳ Ｐゴシック" pitchFamily="-108" charset="-128"/>
              <a:cs typeface="Times New Roman"/>
            </a:endParaRPr>
          </a:p>
        </p:txBody>
      </p:sp>
      <p:sp>
        <p:nvSpPr>
          <p:cNvPr id="14340" name="Rectangle 3"/>
          <p:cNvSpPr>
            <a:spLocks noChangeArrowheads="1"/>
          </p:cNvSpPr>
          <p:nvPr/>
        </p:nvSpPr>
        <p:spPr bwMode="auto">
          <a:xfrm>
            <a:off x="4572000" y="986755"/>
            <a:ext cx="4572000" cy="3276259"/>
          </a:xfrm>
          <a:prstGeom prst="rect">
            <a:avLst/>
          </a:prstGeom>
          <a:noFill/>
          <a:ln w="9525">
            <a:noFill/>
            <a:miter lim="800000"/>
            <a:headEnd/>
            <a:tailEnd/>
          </a:ln>
        </p:spPr>
        <p:txBody>
          <a:bodyPr anchor="ctr">
            <a:prstTxWarp prst="textNoShape">
              <a:avLst/>
            </a:prstTxWarp>
          </a:bodyPr>
          <a:lstStyle/>
          <a:p>
            <a:pPr algn="ctr" eaLnBrk="1" hangingPunct="1"/>
            <a:r>
              <a:rPr lang="en-GB" sz="2400" b="1" dirty="0" smtClean="0">
                <a:latin typeface="Times New Roman" pitchFamily="-65" charset="0"/>
                <a:ea typeface="Times New Roman" pitchFamily="-65" charset="0"/>
                <a:cs typeface="Times New Roman" pitchFamily="-65" charset="0"/>
              </a:rPr>
              <a:t>Schools on Board</a:t>
            </a:r>
          </a:p>
          <a:p>
            <a:pPr algn="ctr" eaLnBrk="1" hangingPunct="1"/>
            <a:r>
              <a:rPr lang="en-GB" sz="2400" b="1" dirty="0" smtClean="0">
                <a:latin typeface="Times New Roman" pitchFamily="-65" charset="0"/>
                <a:ea typeface="Times New Roman" pitchFamily="-65" charset="0"/>
                <a:cs typeface="Times New Roman" pitchFamily="-65" charset="0"/>
              </a:rPr>
              <a:t>Evaluation Plan</a:t>
            </a:r>
          </a:p>
          <a:p>
            <a:pPr eaLnBrk="1" hangingPunct="1"/>
            <a:endParaRPr lang="en-GB" sz="2800" i="1" dirty="0">
              <a:latin typeface="Times New Roman" pitchFamily="-65" charset="0"/>
              <a:ea typeface="Times New Roman" pitchFamily="-65" charset="0"/>
              <a:cs typeface="Times New Roman" pitchFamily="-65" charset="0"/>
            </a:endParaRPr>
          </a:p>
          <a:p>
            <a:pPr eaLnBrk="1" hangingPunct="1"/>
            <a:endParaRPr lang="en-GB" sz="2800" i="1" dirty="0">
              <a:latin typeface="Times New Roman" pitchFamily="-65" charset="0"/>
              <a:ea typeface="Times New Roman" pitchFamily="-65" charset="0"/>
              <a:cs typeface="Times New Roman" pitchFamily="-65" charset="0"/>
            </a:endParaRPr>
          </a:p>
          <a:p>
            <a:pPr algn="ctr" eaLnBrk="1" hangingPunct="1"/>
            <a:r>
              <a:rPr lang="en-GB" dirty="0" smtClean="0">
                <a:latin typeface="Times New Roman" pitchFamily="-65" charset="0"/>
                <a:ea typeface="Times New Roman" pitchFamily="-65" charset="0"/>
                <a:cs typeface="Times New Roman" pitchFamily="-65" charset="0"/>
              </a:rPr>
              <a:t>Summer Institute for Program Evaluation</a:t>
            </a:r>
          </a:p>
          <a:p>
            <a:pPr algn="ctr" eaLnBrk="1" hangingPunct="1"/>
            <a:r>
              <a:rPr lang="en-GB" dirty="0" smtClean="0">
                <a:latin typeface="Times New Roman" pitchFamily="-65" charset="0"/>
                <a:ea typeface="Times New Roman" pitchFamily="-65" charset="0"/>
                <a:cs typeface="Times New Roman" pitchFamily="-65" charset="0"/>
              </a:rPr>
              <a:t>June 3-7, 2013</a:t>
            </a:r>
            <a:endParaRPr lang="en-GB" dirty="0">
              <a:latin typeface="Times New Roman" pitchFamily="-65" charset="0"/>
              <a:ea typeface="Times New Roman" pitchFamily="-65" charset="0"/>
              <a:cs typeface="Times New Roman" pitchFamily="-65" charset="0"/>
            </a:endParaRPr>
          </a:p>
        </p:txBody>
      </p:sp>
    </p:spTree>
    <p:extLst>
      <p:ext uri="{BB962C8B-B14F-4D97-AF65-F5344CB8AC3E}">
        <p14:creationId xmlns:p14="http://schemas.microsoft.com/office/powerpoint/2010/main" val="2585502720"/>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3354765"/>
          </a:xfrm>
          <a:prstGeom prst="rect">
            <a:avLst/>
          </a:prstGeom>
          <a:noFill/>
        </p:spPr>
        <p:txBody>
          <a:bodyPr wrap="square" rtlCol="0">
            <a:spAutoFit/>
          </a:bodyPr>
          <a:lstStyle/>
          <a:p>
            <a:r>
              <a:rPr lang="en-US" sz="2800" dirty="0" smtClean="0">
                <a:solidFill>
                  <a:srgbClr val="333399"/>
                </a:solidFill>
                <a:latin typeface="Times New Roman"/>
                <a:cs typeface="Times New Roman"/>
              </a:rPr>
              <a:t>1. What do teachers do differently as a result of the program?</a:t>
            </a:r>
          </a:p>
          <a:p>
            <a:endParaRPr lang="en-US" sz="2800" dirty="0">
              <a:solidFill>
                <a:srgbClr val="333399"/>
              </a:solidFill>
              <a:latin typeface="Times New Roman"/>
              <a:cs typeface="Times New Roman"/>
            </a:endParaRPr>
          </a:p>
          <a:p>
            <a:pPr algn="ctr"/>
            <a:r>
              <a:rPr lang="en-US" sz="2800" dirty="0" smtClean="0">
                <a:solidFill>
                  <a:srgbClr val="333399"/>
                </a:solidFill>
                <a:latin typeface="Times New Roman"/>
                <a:cs typeface="Times New Roman"/>
              </a:rPr>
              <a:t>Indicators </a:t>
            </a:r>
          </a:p>
          <a:p>
            <a:pPr marL="457200" indent="-457200">
              <a:spcBef>
                <a:spcPts val="600"/>
              </a:spcBef>
              <a:buFontTx/>
              <a:buChar char="-"/>
            </a:pPr>
            <a:r>
              <a:rPr lang="en-US" sz="2000" dirty="0" smtClean="0">
                <a:solidFill>
                  <a:srgbClr val="333399"/>
                </a:solidFill>
                <a:latin typeface="Times New Roman"/>
                <a:cs typeface="Times New Roman"/>
              </a:rPr>
              <a:t>Examples of how they incorporate experience into lesson plans</a:t>
            </a:r>
          </a:p>
          <a:p>
            <a:pPr marL="457200" indent="-457200">
              <a:spcBef>
                <a:spcPts val="600"/>
              </a:spcBef>
              <a:buFontTx/>
              <a:buChar char="-"/>
            </a:pPr>
            <a:r>
              <a:rPr lang="en-US" sz="2000" dirty="0" smtClean="0">
                <a:solidFill>
                  <a:srgbClr val="333399"/>
                </a:solidFill>
                <a:latin typeface="Times New Roman"/>
                <a:cs typeface="Times New Roman"/>
              </a:rPr>
              <a:t># avenues where they have shared learning</a:t>
            </a:r>
          </a:p>
          <a:p>
            <a:pPr marL="457200" indent="-457200">
              <a:spcBef>
                <a:spcPts val="600"/>
              </a:spcBef>
              <a:buFontTx/>
              <a:buChar char="-"/>
            </a:pPr>
            <a:r>
              <a:rPr lang="en-US" sz="2000" dirty="0" smtClean="0">
                <a:solidFill>
                  <a:srgbClr val="333399"/>
                </a:solidFill>
                <a:latin typeface="Times New Roman"/>
                <a:cs typeface="Times New Roman"/>
              </a:rPr>
              <a:t>Examples of how the program changed them on a personal level</a:t>
            </a:r>
          </a:p>
          <a:p>
            <a:pPr marL="457200" indent="-457200">
              <a:spcBef>
                <a:spcPts val="600"/>
              </a:spcBef>
              <a:buFontTx/>
              <a:buChar char="-"/>
            </a:pPr>
            <a:r>
              <a:rPr lang="en-US" sz="2000" dirty="0" smtClean="0">
                <a:solidFill>
                  <a:srgbClr val="333399"/>
                </a:solidFill>
                <a:latin typeface="Times New Roman"/>
                <a:cs typeface="Times New Roman"/>
              </a:rPr>
              <a:t>Examples of change in perception or attitudes towards scientific research</a:t>
            </a:r>
          </a:p>
          <a:p>
            <a:pPr marL="457200" indent="-457200">
              <a:buFontTx/>
              <a:buChar char="-"/>
            </a:pPr>
            <a:endParaRPr lang="en-US" sz="28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4045465973"/>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2492990"/>
          </a:xfrm>
          <a:prstGeom prst="rect">
            <a:avLst/>
          </a:prstGeom>
          <a:noFill/>
        </p:spPr>
        <p:txBody>
          <a:bodyPr wrap="square" rtlCol="0">
            <a:spAutoFit/>
          </a:bodyPr>
          <a:lstStyle/>
          <a:p>
            <a:r>
              <a:rPr lang="en-US" sz="2800" dirty="0" smtClean="0">
                <a:solidFill>
                  <a:srgbClr val="333399"/>
                </a:solidFill>
                <a:latin typeface="Times New Roman"/>
                <a:cs typeface="Times New Roman"/>
              </a:rPr>
              <a:t>Tools: </a:t>
            </a:r>
          </a:p>
          <a:p>
            <a:pPr marL="457200" indent="-457200">
              <a:buFontTx/>
              <a:buChar char="-"/>
            </a:pPr>
            <a:r>
              <a:rPr lang="en-US" sz="2000" dirty="0" smtClean="0">
                <a:solidFill>
                  <a:srgbClr val="333399"/>
                </a:solidFill>
                <a:latin typeface="Times New Roman"/>
                <a:cs typeface="Times New Roman"/>
              </a:rPr>
              <a:t>Interviews with current and past teachers – in person on ship; follow-up after program</a:t>
            </a:r>
          </a:p>
          <a:p>
            <a:pPr marL="457200" indent="-457200">
              <a:buFontTx/>
              <a:buChar char="-"/>
            </a:pPr>
            <a:r>
              <a:rPr lang="en-US" sz="2000" dirty="0" smtClean="0">
                <a:solidFill>
                  <a:srgbClr val="333399"/>
                </a:solidFill>
                <a:latin typeface="Times New Roman"/>
                <a:cs typeface="Times New Roman"/>
              </a:rPr>
              <a:t>Participant survey</a:t>
            </a:r>
          </a:p>
          <a:p>
            <a:pPr marL="457200" indent="-457200">
              <a:buFontTx/>
              <a:buChar char="-"/>
            </a:pPr>
            <a:r>
              <a:rPr lang="en-US" sz="2000" dirty="0" smtClean="0">
                <a:solidFill>
                  <a:srgbClr val="333399"/>
                </a:solidFill>
                <a:latin typeface="Times New Roman"/>
                <a:cs typeface="Times New Roman"/>
              </a:rPr>
              <a:t>School survey</a:t>
            </a:r>
          </a:p>
          <a:p>
            <a:pPr marL="457200" indent="-457200">
              <a:buFontTx/>
              <a:buChar char="-"/>
            </a:pPr>
            <a:endParaRPr lang="en-US" sz="2000" dirty="0" smtClean="0">
              <a:solidFill>
                <a:srgbClr val="333399"/>
              </a:solidFill>
              <a:latin typeface="Times New Roman"/>
              <a:cs typeface="Times New Roman"/>
            </a:endParaRPr>
          </a:p>
          <a:p>
            <a:pPr marL="457200" indent="-457200">
              <a:buFontTx/>
              <a:buChar char="-"/>
            </a:pPr>
            <a:endParaRPr lang="en-US" sz="28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2064567946"/>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523220"/>
          </a:xfrm>
          <a:prstGeom prst="rect">
            <a:avLst/>
          </a:prstGeom>
          <a:noFill/>
        </p:spPr>
        <p:txBody>
          <a:bodyPr wrap="square" rtlCol="0">
            <a:spAutoFit/>
          </a:bodyPr>
          <a:lstStyle/>
          <a:p>
            <a:r>
              <a:rPr lang="en-US" sz="2800" dirty="0" smtClean="0">
                <a:solidFill>
                  <a:srgbClr val="333399"/>
                </a:solidFill>
                <a:latin typeface="Times New Roman"/>
                <a:cs typeface="Times New Roman"/>
              </a:rPr>
              <a:t>2. How does this program benefit scientists? </a:t>
            </a:r>
            <a:endParaRPr lang="en-US" sz="2800" i="1" dirty="0" smtClean="0">
              <a:solidFill>
                <a:srgbClr val="333399"/>
              </a:solidFill>
              <a:latin typeface="Times New Roman"/>
              <a:cs typeface="Times New Roman"/>
            </a:endParaRPr>
          </a:p>
        </p:txBody>
      </p:sp>
      <p:sp>
        <p:nvSpPr>
          <p:cNvPr id="14" name="TextBox 13"/>
          <p:cNvSpPr txBox="1"/>
          <p:nvPr/>
        </p:nvSpPr>
        <p:spPr>
          <a:xfrm>
            <a:off x="132957" y="2472435"/>
            <a:ext cx="8987851" cy="1677382"/>
          </a:xfrm>
          <a:prstGeom prst="rect">
            <a:avLst/>
          </a:prstGeom>
          <a:noFill/>
        </p:spPr>
        <p:txBody>
          <a:bodyPr wrap="square" rtlCol="0">
            <a:spAutoFit/>
          </a:bodyPr>
          <a:lstStyle/>
          <a:p>
            <a:pPr algn="ctr"/>
            <a:r>
              <a:rPr lang="en-US" sz="2800" dirty="0" smtClean="0">
                <a:solidFill>
                  <a:srgbClr val="333399"/>
                </a:solidFill>
                <a:latin typeface="Times New Roman"/>
                <a:cs typeface="Times New Roman"/>
              </a:rPr>
              <a:t>Indicators </a:t>
            </a:r>
          </a:p>
          <a:p>
            <a:pPr marL="457200" indent="-457200">
              <a:spcBef>
                <a:spcPts val="600"/>
              </a:spcBef>
              <a:buFontTx/>
              <a:buChar char="-"/>
            </a:pPr>
            <a:r>
              <a:rPr lang="en-US" sz="2000" dirty="0" smtClean="0">
                <a:solidFill>
                  <a:srgbClr val="333399"/>
                </a:solidFill>
                <a:latin typeface="Times New Roman"/>
                <a:cs typeface="Times New Roman"/>
              </a:rPr>
              <a:t>Examples of how on their onboard experience is different</a:t>
            </a:r>
          </a:p>
          <a:p>
            <a:pPr marL="457200" indent="-457200">
              <a:spcBef>
                <a:spcPts val="600"/>
              </a:spcBef>
              <a:buFontTx/>
              <a:buChar char="-"/>
            </a:pPr>
            <a:r>
              <a:rPr lang="en-US" sz="2000" dirty="0" smtClean="0">
                <a:solidFill>
                  <a:srgbClr val="333399"/>
                </a:solidFill>
                <a:latin typeface="Times New Roman"/>
                <a:cs typeface="Times New Roman"/>
              </a:rPr>
              <a:t>Number of scientists who did outreach for the first time</a:t>
            </a:r>
          </a:p>
          <a:p>
            <a:pPr marL="457200" indent="-457200">
              <a:spcBef>
                <a:spcPts val="600"/>
              </a:spcBef>
              <a:buFontTx/>
              <a:buChar char="-"/>
            </a:pPr>
            <a:r>
              <a:rPr lang="en-US" sz="2000" dirty="0" smtClean="0">
                <a:solidFill>
                  <a:srgbClr val="333399"/>
                </a:solidFill>
                <a:latin typeface="Times New Roman"/>
                <a:cs typeface="Times New Roman"/>
              </a:rPr>
              <a:t>Examples of what they learned from </a:t>
            </a:r>
            <a:r>
              <a:rPr lang="en-US" sz="2000" dirty="0" smtClean="0">
                <a:solidFill>
                  <a:srgbClr val="333399"/>
                </a:solidFill>
                <a:latin typeface="Times New Roman"/>
                <a:cs typeface="Times New Roman"/>
              </a:rPr>
              <a:t>participants </a:t>
            </a:r>
            <a:endParaRPr lang="en-US" sz="2000" i="1"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2221826549"/>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830997"/>
          </a:xfrm>
          <a:prstGeom prst="rect">
            <a:avLst/>
          </a:prstGeom>
          <a:noFill/>
        </p:spPr>
        <p:txBody>
          <a:bodyPr wrap="square" rtlCol="0">
            <a:spAutoFit/>
          </a:bodyPr>
          <a:lstStyle/>
          <a:p>
            <a:r>
              <a:rPr lang="en-US" sz="2800" dirty="0" smtClean="0">
                <a:solidFill>
                  <a:srgbClr val="333399"/>
                </a:solidFill>
                <a:latin typeface="Times New Roman"/>
                <a:cs typeface="Times New Roman"/>
              </a:rPr>
              <a:t>Tools: </a:t>
            </a:r>
          </a:p>
          <a:p>
            <a:pPr marL="457200" indent="-457200">
              <a:buFontTx/>
              <a:buChar char="-"/>
            </a:pPr>
            <a:r>
              <a:rPr lang="en-US" sz="2000" dirty="0" smtClean="0">
                <a:solidFill>
                  <a:srgbClr val="333399"/>
                </a:solidFill>
                <a:latin typeface="Times New Roman"/>
                <a:cs typeface="Times New Roman"/>
              </a:rPr>
              <a:t>Scientist Survey </a:t>
            </a:r>
            <a:endParaRPr lang="en-US" sz="2000" i="1"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1040046052"/>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596135"/>
            <a:ext cx="8987851" cy="954107"/>
          </a:xfrm>
          <a:prstGeom prst="rect">
            <a:avLst/>
          </a:prstGeom>
          <a:noFill/>
        </p:spPr>
        <p:txBody>
          <a:bodyPr wrap="square" rtlCol="0">
            <a:spAutoFit/>
          </a:bodyPr>
          <a:lstStyle/>
          <a:p>
            <a:r>
              <a:rPr lang="en-US" sz="2800" dirty="0">
                <a:solidFill>
                  <a:srgbClr val="333399"/>
                </a:solidFill>
                <a:latin typeface="Times New Roman"/>
                <a:cs typeface="Times New Roman"/>
              </a:rPr>
              <a:t>3</a:t>
            </a:r>
            <a:r>
              <a:rPr lang="en-US" sz="2800" dirty="0" smtClean="0">
                <a:solidFill>
                  <a:srgbClr val="333399"/>
                </a:solidFill>
                <a:latin typeface="Times New Roman"/>
                <a:cs typeface="Times New Roman"/>
              </a:rPr>
              <a:t>. What do participating schools implement (do) as a result of the program? </a:t>
            </a:r>
            <a:endParaRPr lang="en-US" sz="2800" i="1" dirty="0" smtClean="0">
              <a:solidFill>
                <a:srgbClr val="333399"/>
              </a:solidFill>
              <a:latin typeface="Times New Roman"/>
              <a:cs typeface="Times New Roman"/>
            </a:endParaRPr>
          </a:p>
        </p:txBody>
      </p:sp>
      <p:sp>
        <p:nvSpPr>
          <p:cNvPr id="14" name="TextBox 13"/>
          <p:cNvSpPr txBox="1"/>
          <p:nvPr/>
        </p:nvSpPr>
        <p:spPr>
          <a:xfrm>
            <a:off x="132957" y="2586735"/>
            <a:ext cx="8987851" cy="4108817"/>
          </a:xfrm>
          <a:prstGeom prst="rect">
            <a:avLst/>
          </a:prstGeom>
          <a:noFill/>
        </p:spPr>
        <p:txBody>
          <a:bodyPr wrap="square" rtlCol="0">
            <a:spAutoFit/>
          </a:bodyPr>
          <a:lstStyle/>
          <a:p>
            <a:pPr algn="ctr"/>
            <a:r>
              <a:rPr lang="en-US" sz="2800" dirty="0" smtClean="0">
                <a:solidFill>
                  <a:srgbClr val="333399"/>
                </a:solidFill>
                <a:latin typeface="Times New Roman"/>
                <a:cs typeface="Times New Roman"/>
              </a:rPr>
              <a:t>Indicators </a:t>
            </a:r>
          </a:p>
          <a:p>
            <a:pPr marL="457200" indent="-457200">
              <a:spcBef>
                <a:spcPts val="600"/>
              </a:spcBef>
              <a:buFontTx/>
              <a:buChar char="-"/>
            </a:pPr>
            <a:r>
              <a:rPr lang="en-US" sz="2000" dirty="0" smtClean="0">
                <a:solidFill>
                  <a:srgbClr val="333399"/>
                </a:solidFill>
                <a:latin typeface="Times New Roman"/>
                <a:cs typeface="Times New Roman"/>
              </a:rPr>
              <a:t>List of outreach activities </a:t>
            </a:r>
          </a:p>
          <a:p>
            <a:pPr marL="457200" indent="-457200">
              <a:spcBef>
                <a:spcPts val="600"/>
              </a:spcBef>
              <a:buFontTx/>
              <a:buChar char="-"/>
            </a:pPr>
            <a:r>
              <a:rPr lang="en-US" sz="2000" dirty="0" smtClean="0">
                <a:solidFill>
                  <a:srgbClr val="333399"/>
                </a:solidFill>
                <a:latin typeface="Times New Roman"/>
                <a:cs typeface="Times New Roman"/>
              </a:rPr>
              <a:t>Number of presentations with number of participants &amp; target audiences</a:t>
            </a:r>
          </a:p>
          <a:p>
            <a:pPr marL="457200" indent="-457200">
              <a:spcBef>
                <a:spcPts val="600"/>
              </a:spcBef>
              <a:buFontTx/>
              <a:buChar char="-"/>
            </a:pPr>
            <a:r>
              <a:rPr lang="en-US" sz="2000" dirty="0" smtClean="0">
                <a:solidFill>
                  <a:srgbClr val="333399"/>
                </a:solidFill>
                <a:latin typeface="Times New Roman"/>
                <a:cs typeface="Times New Roman"/>
              </a:rPr>
              <a:t>List of activities and changes that occurred as a result of participation in the program</a:t>
            </a:r>
          </a:p>
          <a:p>
            <a:pPr marL="457200" indent="-457200">
              <a:spcBef>
                <a:spcPts val="600"/>
              </a:spcBef>
              <a:buFontTx/>
              <a:buChar char="-"/>
            </a:pPr>
            <a:r>
              <a:rPr lang="en-US" sz="2000" dirty="0" smtClean="0">
                <a:solidFill>
                  <a:srgbClr val="333399"/>
                </a:solidFill>
                <a:latin typeface="Times New Roman"/>
                <a:cs typeface="Times New Roman"/>
              </a:rPr>
              <a:t>Number of schools that have implemented 75% of their outreach plan</a:t>
            </a:r>
          </a:p>
          <a:p>
            <a:pPr marL="457200" indent="-457200">
              <a:spcBef>
                <a:spcPts val="600"/>
              </a:spcBef>
              <a:buFontTx/>
              <a:buChar char="-"/>
            </a:pPr>
            <a:endParaRPr lang="en-US" sz="2000" dirty="0" smtClean="0">
              <a:solidFill>
                <a:srgbClr val="333399"/>
              </a:solidFill>
              <a:latin typeface="Times New Roman"/>
              <a:cs typeface="Times New Roman"/>
            </a:endParaRPr>
          </a:p>
          <a:p>
            <a:pPr marL="457200" indent="-457200">
              <a:buFontTx/>
              <a:buChar char="-"/>
            </a:pPr>
            <a:endParaRPr lang="en-US" sz="2000" dirty="0" smtClean="0">
              <a:solidFill>
                <a:srgbClr val="333399"/>
              </a:solidFill>
              <a:latin typeface="Times New Roman"/>
              <a:cs typeface="Times New Roman"/>
            </a:endParaRPr>
          </a:p>
          <a:p>
            <a:pPr marL="457200" indent="-457200">
              <a:buFontTx/>
              <a:buChar char="-"/>
            </a:pPr>
            <a:endParaRPr lang="en-US" sz="2000" dirty="0" smtClean="0">
              <a:solidFill>
                <a:srgbClr val="333399"/>
              </a:solidFill>
              <a:latin typeface="Times New Roman"/>
              <a:cs typeface="Times New Roman"/>
            </a:endParaRPr>
          </a:p>
          <a:p>
            <a:pPr marL="457200" indent="-457200">
              <a:buFontTx/>
              <a:buChar char="-"/>
            </a:pPr>
            <a:endParaRPr lang="en-US" sz="2000" dirty="0" smtClean="0">
              <a:solidFill>
                <a:srgbClr val="333399"/>
              </a:solidFill>
              <a:latin typeface="Times New Roman"/>
              <a:cs typeface="Times New Roman"/>
            </a:endParaRPr>
          </a:p>
          <a:p>
            <a:pPr marL="457200" indent="-457200">
              <a:buFontTx/>
              <a:buChar char="-"/>
            </a:pPr>
            <a:endParaRPr lang="en-US" sz="28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260173556"/>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1569660"/>
          </a:xfrm>
          <a:prstGeom prst="rect">
            <a:avLst/>
          </a:prstGeom>
          <a:noFill/>
        </p:spPr>
        <p:txBody>
          <a:bodyPr wrap="square" rtlCol="0">
            <a:spAutoFit/>
          </a:bodyPr>
          <a:lstStyle/>
          <a:p>
            <a:r>
              <a:rPr lang="en-US" sz="2800" dirty="0" smtClean="0">
                <a:solidFill>
                  <a:srgbClr val="333399"/>
                </a:solidFill>
                <a:latin typeface="Times New Roman"/>
                <a:cs typeface="Times New Roman"/>
              </a:rPr>
              <a:t>Tools:</a:t>
            </a:r>
          </a:p>
          <a:p>
            <a:pPr marL="457200" indent="-457200">
              <a:buFontTx/>
              <a:buChar char="-"/>
            </a:pPr>
            <a:r>
              <a:rPr lang="en-US" sz="2000" dirty="0" smtClean="0">
                <a:solidFill>
                  <a:srgbClr val="333399"/>
                </a:solidFill>
                <a:latin typeface="Times New Roman"/>
                <a:cs typeface="Times New Roman"/>
              </a:rPr>
              <a:t>School survey</a:t>
            </a:r>
          </a:p>
          <a:p>
            <a:pPr marL="457200" indent="-457200">
              <a:buFontTx/>
              <a:buChar char="-"/>
            </a:pPr>
            <a:r>
              <a:rPr lang="en-US" sz="2000" dirty="0" smtClean="0">
                <a:solidFill>
                  <a:srgbClr val="333399"/>
                </a:solidFill>
                <a:latin typeface="Times New Roman"/>
                <a:cs typeface="Times New Roman"/>
              </a:rPr>
              <a:t>Post-event interviews – comparison with outreach plan </a:t>
            </a:r>
          </a:p>
          <a:p>
            <a:endParaRPr lang="en-US" sz="28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1351489003"/>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2913618"/>
          </a:xfrm>
          <a:prstGeom prst="rect">
            <a:avLst/>
          </a:prstGeom>
          <a:noFill/>
        </p:spPr>
        <p:txBody>
          <a:bodyPr wrap="square" rtlCol="0">
            <a:spAutoFit/>
          </a:bodyPr>
          <a:lstStyle/>
          <a:p>
            <a:r>
              <a:rPr lang="en-US" sz="2800" dirty="0">
                <a:solidFill>
                  <a:srgbClr val="333399"/>
                </a:solidFill>
                <a:latin typeface="Times New Roman"/>
                <a:cs typeface="Times New Roman"/>
              </a:rPr>
              <a:t>4</a:t>
            </a:r>
            <a:r>
              <a:rPr lang="en-US" sz="2800" dirty="0" smtClean="0">
                <a:solidFill>
                  <a:srgbClr val="333399"/>
                </a:solidFill>
                <a:latin typeface="Times New Roman"/>
                <a:cs typeface="Times New Roman"/>
              </a:rPr>
              <a:t>. How have students’ attitudes and values of climate change research of changed?</a:t>
            </a:r>
          </a:p>
          <a:p>
            <a:endParaRPr lang="en-US" sz="2800" dirty="0">
              <a:solidFill>
                <a:srgbClr val="333399"/>
              </a:solidFill>
              <a:latin typeface="Times New Roman"/>
              <a:cs typeface="Times New Roman"/>
            </a:endParaRPr>
          </a:p>
          <a:p>
            <a:pPr algn="ctr"/>
            <a:r>
              <a:rPr lang="en-US" sz="2800" dirty="0" smtClean="0">
                <a:solidFill>
                  <a:srgbClr val="333399"/>
                </a:solidFill>
                <a:latin typeface="Times New Roman"/>
                <a:cs typeface="Times New Roman"/>
              </a:rPr>
              <a:t>Indicators </a:t>
            </a:r>
          </a:p>
          <a:p>
            <a:pPr marL="457200" indent="-457200">
              <a:lnSpc>
                <a:spcPct val="120000"/>
              </a:lnSpc>
              <a:buFontTx/>
              <a:buChar char="-"/>
            </a:pPr>
            <a:r>
              <a:rPr lang="en-US" sz="2000" dirty="0" smtClean="0">
                <a:solidFill>
                  <a:srgbClr val="333399"/>
                </a:solidFill>
                <a:latin typeface="Times New Roman"/>
                <a:cs typeface="Times New Roman"/>
              </a:rPr>
              <a:t>Examples of changed perceptions about climate change research</a:t>
            </a:r>
          </a:p>
          <a:p>
            <a:pPr marL="457200" indent="-457200">
              <a:lnSpc>
                <a:spcPct val="120000"/>
              </a:lnSpc>
              <a:buFontTx/>
              <a:buChar char="-"/>
            </a:pPr>
            <a:r>
              <a:rPr lang="en-US" sz="2000" dirty="0" smtClean="0">
                <a:solidFill>
                  <a:srgbClr val="333399"/>
                </a:solidFill>
                <a:latin typeface="Times New Roman"/>
                <a:cs typeface="Times New Roman"/>
              </a:rPr>
              <a:t>Number of students expressing an increased awareness of climate change</a:t>
            </a:r>
          </a:p>
          <a:p>
            <a:pPr marL="457200" indent="-457200">
              <a:lnSpc>
                <a:spcPct val="120000"/>
              </a:lnSpc>
              <a:buFontTx/>
              <a:buChar char="-"/>
            </a:pPr>
            <a:r>
              <a:rPr lang="en-US" sz="2000" dirty="0" smtClean="0">
                <a:solidFill>
                  <a:srgbClr val="333399"/>
                </a:solidFill>
                <a:latin typeface="Times New Roman"/>
                <a:cs typeface="Times New Roman"/>
              </a:rPr>
              <a:t>Number of students expressing an increased interest in research</a:t>
            </a:r>
          </a:p>
        </p:txBody>
      </p:sp>
    </p:spTree>
    <p:custDataLst>
      <p:tags r:id="rId1"/>
    </p:custDataLst>
    <p:extLst>
      <p:ext uri="{BB962C8B-B14F-4D97-AF65-F5344CB8AC3E}">
        <p14:creationId xmlns:p14="http://schemas.microsoft.com/office/powerpoint/2010/main" val="2452434763"/>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1877437"/>
          </a:xfrm>
          <a:prstGeom prst="rect">
            <a:avLst/>
          </a:prstGeom>
          <a:noFill/>
        </p:spPr>
        <p:txBody>
          <a:bodyPr wrap="square" rtlCol="0">
            <a:spAutoFit/>
          </a:bodyPr>
          <a:lstStyle/>
          <a:p>
            <a:r>
              <a:rPr lang="en-US" sz="2800" dirty="0" smtClean="0">
                <a:solidFill>
                  <a:srgbClr val="333399"/>
                </a:solidFill>
                <a:latin typeface="Times New Roman"/>
                <a:cs typeface="Times New Roman"/>
              </a:rPr>
              <a:t>Tools:</a:t>
            </a:r>
          </a:p>
          <a:p>
            <a:pPr marL="457200" indent="-457200">
              <a:buFontTx/>
              <a:buChar char="-"/>
            </a:pPr>
            <a:r>
              <a:rPr lang="en-US" sz="2000" dirty="0" smtClean="0">
                <a:solidFill>
                  <a:srgbClr val="333399"/>
                </a:solidFill>
                <a:latin typeface="Times New Roman"/>
                <a:cs typeface="Times New Roman"/>
              </a:rPr>
              <a:t>Focus group</a:t>
            </a:r>
          </a:p>
          <a:p>
            <a:pPr marL="457200" indent="-457200">
              <a:buFontTx/>
              <a:buChar char="-"/>
            </a:pPr>
            <a:r>
              <a:rPr lang="en-US" sz="2000" dirty="0" smtClean="0">
                <a:solidFill>
                  <a:srgbClr val="333399"/>
                </a:solidFill>
                <a:latin typeface="Times New Roman"/>
                <a:cs typeface="Times New Roman"/>
              </a:rPr>
              <a:t>Journal</a:t>
            </a:r>
          </a:p>
          <a:p>
            <a:pPr marL="457200" indent="-457200">
              <a:buFontTx/>
              <a:buChar char="-"/>
            </a:pPr>
            <a:r>
              <a:rPr lang="en-US" sz="2000" dirty="0" smtClean="0">
                <a:solidFill>
                  <a:srgbClr val="333399"/>
                </a:solidFill>
                <a:latin typeface="Times New Roman"/>
                <a:cs typeface="Times New Roman"/>
              </a:rPr>
              <a:t>Participant surveys </a:t>
            </a:r>
          </a:p>
          <a:p>
            <a:endParaRPr lang="en-US" sz="28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1170425749"/>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4385816"/>
          </a:xfrm>
          <a:prstGeom prst="rect">
            <a:avLst/>
          </a:prstGeom>
          <a:noFill/>
        </p:spPr>
        <p:txBody>
          <a:bodyPr wrap="square" rtlCol="0">
            <a:spAutoFit/>
          </a:bodyPr>
          <a:lstStyle/>
          <a:p>
            <a:r>
              <a:rPr lang="en-US" sz="2800" dirty="0" smtClean="0">
                <a:solidFill>
                  <a:srgbClr val="333399"/>
                </a:solidFill>
                <a:latin typeface="Times New Roman"/>
                <a:cs typeface="Times New Roman"/>
              </a:rPr>
              <a:t>5. In what ways did the program empower the students?</a:t>
            </a:r>
          </a:p>
          <a:p>
            <a:endParaRPr lang="en-US" sz="2800" dirty="0">
              <a:solidFill>
                <a:srgbClr val="333399"/>
              </a:solidFill>
              <a:latin typeface="Times New Roman"/>
              <a:cs typeface="Times New Roman"/>
            </a:endParaRPr>
          </a:p>
          <a:p>
            <a:pPr algn="ctr"/>
            <a:r>
              <a:rPr lang="en-US" sz="2800" dirty="0" smtClean="0">
                <a:solidFill>
                  <a:srgbClr val="333399"/>
                </a:solidFill>
                <a:latin typeface="Times New Roman"/>
                <a:cs typeface="Times New Roman"/>
              </a:rPr>
              <a:t>Indicators </a:t>
            </a:r>
          </a:p>
          <a:p>
            <a:pPr marL="457200" indent="-457200">
              <a:spcBef>
                <a:spcPts val="600"/>
              </a:spcBef>
              <a:buFontTx/>
              <a:buChar char="-"/>
            </a:pPr>
            <a:r>
              <a:rPr lang="en-US" sz="2000" dirty="0" smtClean="0">
                <a:solidFill>
                  <a:srgbClr val="333399"/>
                </a:solidFill>
                <a:latin typeface="Times New Roman"/>
                <a:cs typeface="Times New Roman"/>
              </a:rPr>
              <a:t>Number of outreach activities conducted after the program – description &amp; type; informal &amp; formal</a:t>
            </a:r>
          </a:p>
          <a:p>
            <a:pPr marL="457200" indent="-457200">
              <a:spcBef>
                <a:spcPts val="600"/>
              </a:spcBef>
              <a:buFontTx/>
              <a:buChar char="-"/>
            </a:pPr>
            <a:r>
              <a:rPr lang="en-US" sz="2000" dirty="0" smtClean="0">
                <a:solidFill>
                  <a:srgbClr val="333399"/>
                </a:solidFill>
                <a:latin typeface="Times New Roman"/>
                <a:cs typeface="Times New Roman"/>
              </a:rPr>
              <a:t>Number of students who were able to implement a portion of their Climate Change Action Plan</a:t>
            </a:r>
          </a:p>
          <a:p>
            <a:pPr marL="457200" indent="-457200">
              <a:spcBef>
                <a:spcPts val="600"/>
              </a:spcBef>
              <a:buFontTx/>
              <a:buChar char="-"/>
            </a:pPr>
            <a:r>
              <a:rPr lang="en-US" sz="2000" dirty="0" smtClean="0">
                <a:solidFill>
                  <a:srgbClr val="333399"/>
                </a:solidFill>
                <a:latin typeface="Times New Roman"/>
                <a:cs typeface="Times New Roman"/>
              </a:rPr>
              <a:t>Examples of growth witnessed by parents &amp; teachers</a:t>
            </a:r>
          </a:p>
          <a:p>
            <a:endParaRPr lang="en-US" sz="2000" dirty="0" smtClean="0">
              <a:solidFill>
                <a:srgbClr val="333399"/>
              </a:solidFill>
              <a:latin typeface="Times New Roman"/>
              <a:cs typeface="Times New Roman"/>
            </a:endParaRPr>
          </a:p>
          <a:p>
            <a:pPr marL="457200" indent="-457200">
              <a:buFontTx/>
              <a:buChar char="-"/>
            </a:pPr>
            <a:endParaRPr lang="en-US" sz="2000" dirty="0" smtClean="0">
              <a:solidFill>
                <a:srgbClr val="333399"/>
              </a:solidFill>
              <a:latin typeface="Times New Roman"/>
              <a:cs typeface="Times New Roman"/>
            </a:endParaRPr>
          </a:p>
          <a:p>
            <a:pPr marL="457200" indent="-457200">
              <a:buFontTx/>
              <a:buChar char="-"/>
            </a:pPr>
            <a:endParaRPr lang="en-US" sz="2000" dirty="0" smtClean="0">
              <a:solidFill>
                <a:srgbClr val="333399"/>
              </a:solidFill>
              <a:latin typeface="Times New Roman"/>
              <a:cs typeface="Times New Roman"/>
            </a:endParaRPr>
          </a:p>
          <a:p>
            <a:pPr marL="457200" indent="-457200">
              <a:buFontTx/>
              <a:buChar char="-"/>
            </a:pPr>
            <a:endParaRPr lang="en-US" sz="20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1674285145"/>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2185214"/>
          </a:xfrm>
          <a:prstGeom prst="rect">
            <a:avLst/>
          </a:prstGeom>
          <a:noFill/>
        </p:spPr>
        <p:txBody>
          <a:bodyPr wrap="square" rtlCol="0">
            <a:spAutoFit/>
          </a:bodyPr>
          <a:lstStyle/>
          <a:p>
            <a:r>
              <a:rPr lang="en-US" sz="2800" dirty="0" smtClean="0">
                <a:solidFill>
                  <a:srgbClr val="333399"/>
                </a:solidFill>
                <a:latin typeface="Times New Roman"/>
                <a:cs typeface="Times New Roman"/>
              </a:rPr>
              <a:t>Tools:</a:t>
            </a:r>
          </a:p>
          <a:p>
            <a:pPr marL="457200" indent="-457200">
              <a:buFontTx/>
              <a:buChar char="-"/>
            </a:pPr>
            <a:r>
              <a:rPr lang="en-US" sz="2000" dirty="0" smtClean="0">
                <a:solidFill>
                  <a:srgbClr val="333399"/>
                </a:solidFill>
                <a:latin typeface="Times New Roman"/>
                <a:cs typeface="Times New Roman"/>
              </a:rPr>
              <a:t>Focus group</a:t>
            </a:r>
          </a:p>
          <a:p>
            <a:pPr marL="457200" indent="-457200">
              <a:buFontTx/>
              <a:buChar char="-"/>
            </a:pPr>
            <a:r>
              <a:rPr lang="en-US" sz="2000" dirty="0" smtClean="0">
                <a:solidFill>
                  <a:srgbClr val="333399"/>
                </a:solidFill>
                <a:latin typeface="Times New Roman"/>
                <a:cs typeface="Times New Roman"/>
              </a:rPr>
              <a:t>Participant observations</a:t>
            </a:r>
          </a:p>
          <a:p>
            <a:pPr marL="457200" indent="-457200">
              <a:buFontTx/>
              <a:buChar char="-"/>
            </a:pPr>
            <a:r>
              <a:rPr lang="en-US" sz="2000" dirty="0" smtClean="0">
                <a:solidFill>
                  <a:srgbClr val="333399"/>
                </a:solidFill>
                <a:latin typeface="Times New Roman"/>
                <a:cs typeface="Times New Roman"/>
              </a:rPr>
              <a:t>Parent – online survey</a:t>
            </a:r>
          </a:p>
          <a:p>
            <a:pPr marL="457200" indent="-457200">
              <a:buFontTx/>
              <a:buChar char="-"/>
            </a:pPr>
            <a:r>
              <a:rPr lang="en-US" sz="2000" dirty="0" smtClean="0">
                <a:solidFill>
                  <a:srgbClr val="333399"/>
                </a:solidFill>
                <a:latin typeface="Times New Roman"/>
                <a:cs typeface="Times New Roman"/>
              </a:rPr>
              <a:t>School Evaluation</a:t>
            </a:r>
          </a:p>
          <a:p>
            <a:endParaRPr lang="en-US" sz="28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1701003708"/>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CC Amundsen (60 sec) - 2 mar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390516101"/>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3170098"/>
          </a:xfrm>
          <a:prstGeom prst="rect">
            <a:avLst/>
          </a:prstGeom>
          <a:noFill/>
        </p:spPr>
        <p:txBody>
          <a:bodyPr wrap="square" rtlCol="0">
            <a:spAutoFit/>
          </a:bodyPr>
          <a:lstStyle/>
          <a:p>
            <a:pPr algn="ctr"/>
            <a:r>
              <a:rPr lang="en-US" sz="2800" dirty="0" smtClean="0">
                <a:solidFill>
                  <a:srgbClr val="333399"/>
                </a:solidFill>
                <a:latin typeface="Times New Roman"/>
                <a:cs typeface="Times New Roman"/>
              </a:rPr>
              <a:t>Challenges</a:t>
            </a:r>
            <a:endParaRPr lang="en-US" sz="2800" dirty="0" smtClean="0">
              <a:solidFill>
                <a:srgbClr val="333399"/>
              </a:solidFill>
              <a:latin typeface="Times New Roman"/>
              <a:cs typeface="Times New Roman"/>
            </a:endParaRPr>
          </a:p>
          <a:p>
            <a:pPr algn="ctr">
              <a:lnSpc>
                <a:spcPct val="150000"/>
              </a:lnSpc>
            </a:pPr>
            <a:r>
              <a:rPr lang="en-US" sz="2400" dirty="0" smtClean="0">
                <a:solidFill>
                  <a:srgbClr val="333399"/>
                </a:solidFill>
                <a:latin typeface="Times New Roman"/>
                <a:cs typeface="Times New Roman"/>
              </a:rPr>
              <a:t>Matching evaluation with goals</a:t>
            </a:r>
          </a:p>
          <a:p>
            <a:pPr algn="ctr">
              <a:lnSpc>
                <a:spcPct val="150000"/>
              </a:lnSpc>
            </a:pPr>
            <a:r>
              <a:rPr lang="en-US" sz="2400" dirty="0" smtClean="0">
                <a:solidFill>
                  <a:srgbClr val="333399"/>
                </a:solidFill>
                <a:latin typeface="Times New Roman"/>
                <a:cs typeface="Times New Roman"/>
              </a:rPr>
              <a:t>Deciding </a:t>
            </a:r>
            <a:r>
              <a:rPr lang="en-US" sz="2400" u="sng" dirty="0" smtClean="0">
                <a:solidFill>
                  <a:srgbClr val="333399"/>
                </a:solidFill>
                <a:latin typeface="Times New Roman"/>
                <a:cs typeface="Times New Roman"/>
              </a:rPr>
              <a:t>what to </a:t>
            </a:r>
            <a:r>
              <a:rPr lang="en-US" sz="2400" dirty="0" smtClean="0">
                <a:solidFill>
                  <a:srgbClr val="333399"/>
                </a:solidFill>
                <a:latin typeface="Times New Roman"/>
                <a:cs typeface="Times New Roman"/>
              </a:rPr>
              <a:t>and </a:t>
            </a:r>
            <a:r>
              <a:rPr lang="en-US" sz="2400" u="sng" dirty="0" smtClean="0">
                <a:solidFill>
                  <a:srgbClr val="333399"/>
                </a:solidFill>
                <a:latin typeface="Times New Roman"/>
                <a:cs typeface="Times New Roman"/>
              </a:rPr>
              <a:t>what not to </a:t>
            </a:r>
            <a:r>
              <a:rPr lang="en-US" sz="2400" dirty="0" smtClean="0">
                <a:solidFill>
                  <a:srgbClr val="333399"/>
                </a:solidFill>
                <a:latin typeface="Times New Roman"/>
                <a:cs typeface="Times New Roman"/>
              </a:rPr>
              <a:t>evaluate</a:t>
            </a:r>
            <a:endParaRPr lang="en-US" sz="2400" dirty="0" smtClean="0">
              <a:solidFill>
                <a:srgbClr val="333399"/>
              </a:solidFill>
              <a:latin typeface="Times New Roman"/>
              <a:cs typeface="Times New Roman"/>
            </a:endParaRPr>
          </a:p>
          <a:p>
            <a:pPr algn="ctr">
              <a:lnSpc>
                <a:spcPct val="150000"/>
              </a:lnSpc>
            </a:pPr>
            <a:r>
              <a:rPr lang="en-US" sz="2400" dirty="0" smtClean="0">
                <a:solidFill>
                  <a:srgbClr val="333399"/>
                </a:solidFill>
                <a:latin typeface="Times New Roman"/>
                <a:cs typeface="Times New Roman"/>
              </a:rPr>
              <a:t>‘</a:t>
            </a:r>
            <a:r>
              <a:rPr lang="en-US" sz="2400" dirty="0" err="1" smtClean="0">
                <a:solidFill>
                  <a:srgbClr val="333399"/>
                </a:solidFill>
                <a:latin typeface="Times New Roman"/>
                <a:cs typeface="Times New Roman"/>
              </a:rPr>
              <a:t>Wordsmithing</a:t>
            </a:r>
            <a:r>
              <a:rPr lang="en-US" sz="2400" dirty="0" smtClean="0">
                <a:solidFill>
                  <a:srgbClr val="333399"/>
                </a:solidFill>
                <a:latin typeface="Times New Roman"/>
                <a:cs typeface="Times New Roman"/>
              </a:rPr>
              <a:t>’</a:t>
            </a:r>
            <a:endParaRPr lang="en-US" sz="2400" dirty="0" smtClean="0">
              <a:solidFill>
                <a:srgbClr val="333399"/>
              </a:solidFill>
              <a:latin typeface="Times New Roman"/>
              <a:cs typeface="Times New Roman"/>
            </a:endParaRPr>
          </a:p>
          <a:p>
            <a:pPr algn="ctr">
              <a:lnSpc>
                <a:spcPct val="150000"/>
              </a:lnSpc>
            </a:pPr>
            <a:r>
              <a:rPr lang="en-US" sz="2400" dirty="0" smtClean="0">
                <a:solidFill>
                  <a:srgbClr val="333399"/>
                </a:solidFill>
                <a:latin typeface="Times New Roman"/>
                <a:cs typeface="Times New Roman"/>
              </a:rPr>
              <a:t>Operationalizing questions</a:t>
            </a:r>
            <a:endParaRPr lang="en-US" sz="2400" dirty="0" smtClean="0">
              <a:solidFill>
                <a:srgbClr val="333399"/>
              </a:solidFill>
              <a:latin typeface="Times New Roman"/>
              <a:cs typeface="Times New Roman"/>
            </a:endParaRPr>
          </a:p>
          <a:p>
            <a:endParaRPr lang="en-US" sz="2800"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144940614"/>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pic>
        <p:nvPicPr>
          <p:cNvPr id="2" name="Picture 1" descr="IMG_175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6896" y="1479550"/>
            <a:ext cx="5003800" cy="3752850"/>
          </a:xfrm>
          <a:prstGeom prst="rect">
            <a:avLst/>
          </a:prstGeom>
        </p:spPr>
      </p:pic>
    </p:spTree>
    <p:custDataLst>
      <p:tags r:id="rId1"/>
    </p:custDataLst>
    <p:extLst>
      <p:ext uri="{BB962C8B-B14F-4D97-AF65-F5344CB8AC3E}">
        <p14:creationId xmlns:p14="http://schemas.microsoft.com/office/powerpoint/2010/main" val="1049224558"/>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2726900"/>
          </a:xfrm>
          <a:prstGeom prst="rect">
            <a:avLst/>
          </a:prstGeom>
          <a:noFill/>
        </p:spPr>
        <p:txBody>
          <a:bodyPr wrap="square" rtlCol="0">
            <a:spAutoFit/>
          </a:bodyPr>
          <a:lstStyle/>
          <a:p>
            <a:r>
              <a:rPr lang="en-US" sz="2800" dirty="0" smtClean="0">
                <a:solidFill>
                  <a:srgbClr val="333399"/>
                </a:solidFill>
                <a:latin typeface="Times New Roman"/>
                <a:cs typeface="Times New Roman"/>
              </a:rPr>
              <a:t>Guiding Evaluation Questions: </a:t>
            </a:r>
            <a:r>
              <a:rPr lang="en-US" sz="2400" dirty="0" smtClean="0">
                <a:solidFill>
                  <a:srgbClr val="333399"/>
                </a:solidFill>
                <a:latin typeface="Times New Roman"/>
                <a:cs typeface="Times New Roman"/>
              </a:rPr>
              <a:t> </a:t>
            </a:r>
            <a:endParaRPr lang="en-US" sz="2400" dirty="0" smtClean="0">
              <a:solidFill>
                <a:srgbClr val="333399"/>
              </a:solidFill>
              <a:latin typeface="Times New Roman"/>
              <a:cs typeface="Times New Roman"/>
            </a:endParaRPr>
          </a:p>
          <a:p>
            <a:pPr>
              <a:lnSpc>
                <a:spcPct val="120000"/>
              </a:lnSpc>
            </a:pPr>
            <a:endParaRPr lang="en-US" sz="2400" dirty="0">
              <a:solidFill>
                <a:srgbClr val="333399"/>
              </a:solidFill>
              <a:latin typeface="Times New Roman"/>
              <a:cs typeface="Times New Roman"/>
            </a:endParaRPr>
          </a:p>
          <a:p>
            <a:pPr>
              <a:lnSpc>
                <a:spcPct val="120000"/>
              </a:lnSpc>
            </a:pPr>
            <a:r>
              <a:rPr lang="en-US" sz="2400" dirty="0" smtClean="0">
                <a:solidFill>
                  <a:srgbClr val="333399"/>
                </a:solidFill>
                <a:latin typeface="Times New Roman"/>
                <a:cs typeface="Times New Roman"/>
              </a:rPr>
              <a:t>4. How </a:t>
            </a:r>
            <a:r>
              <a:rPr lang="en-US" sz="2400" dirty="0">
                <a:solidFill>
                  <a:srgbClr val="333399"/>
                </a:solidFill>
                <a:latin typeface="Times New Roman"/>
                <a:cs typeface="Times New Roman"/>
              </a:rPr>
              <a:t>have students’ attitudes and values of climate change research of changed</a:t>
            </a:r>
            <a:r>
              <a:rPr lang="en-US" sz="2400" dirty="0" smtClean="0">
                <a:solidFill>
                  <a:srgbClr val="333399"/>
                </a:solidFill>
                <a:latin typeface="Times New Roman"/>
                <a:cs typeface="Times New Roman"/>
              </a:rPr>
              <a:t>?</a:t>
            </a:r>
          </a:p>
          <a:p>
            <a:pPr>
              <a:lnSpc>
                <a:spcPct val="120000"/>
              </a:lnSpc>
            </a:pPr>
            <a:endParaRPr lang="en-US" sz="2400" dirty="0" smtClean="0">
              <a:solidFill>
                <a:srgbClr val="333399"/>
              </a:solidFill>
              <a:latin typeface="Times New Roman"/>
              <a:cs typeface="Times New Roman"/>
            </a:endParaRPr>
          </a:p>
          <a:p>
            <a:pPr>
              <a:lnSpc>
                <a:spcPct val="120000"/>
              </a:lnSpc>
            </a:pPr>
            <a:r>
              <a:rPr lang="en-US" sz="2400" dirty="0" smtClean="0">
                <a:solidFill>
                  <a:srgbClr val="333399"/>
                </a:solidFill>
                <a:latin typeface="Times New Roman"/>
                <a:cs typeface="Times New Roman"/>
              </a:rPr>
              <a:t>5</a:t>
            </a:r>
            <a:r>
              <a:rPr lang="en-US" sz="2400" dirty="0" smtClean="0">
                <a:solidFill>
                  <a:srgbClr val="333399"/>
                </a:solidFill>
                <a:latin typeface="Times New Roman"/>
                <a:cs typeface="Times New Roman"/>
              </a:rPr>
              <a:t>. In </a:t>
            </a:r>
            <a:r>
              <a:rPr lang="en-US" sz="2400" dirty="0">
                <a:solidFill>
                  <a:srgbClr val="333399"/>
                </a:solidFill>
                <a:latin typeface="Times New Roman"/>
                <a:cs typeface="Times New Roman"/>
              </a:rPr>
              <a:t>what ways did the program empower the students</a:t>
            </a:r>
            <a:r>
              <a:rPr lang="en-US" sz="2400" dirty="0" smtClean="0">
                <a:solidFill>
                  <a:srgbClr val="333399"/>
                </a:solidFill>
                <a:latin typeface="Times New Roman"/>
                <a:cs typeface="Times New Roman"/>
              </a:rPr>
              <a:t>?</a:t>
            </a:r>
            <a:endParaRPr lang="en-US" sz="2400" dirty="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3986788521"/>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5" name="TextBox 14"/>
          <p:cNvSpPr txBox="1"/>
          <p:nvPr/>
        </p:nvSpPr>
        <p:spPr>
          <a:xfrm>
            <a:off x="238095" y="1644477"/>
            <a:ext cx="6912005" cy="3631763"/>
          </a:xfrm>
          <a:prstGeom prst="rect">
            <a:avLst/>
          </a:prstGeom>
          <a:noFill/>
        </p:spPr>
        <p:txBody>
          <a:bodyPr wrap="square" rtlCol="0">
            <a:spAutoFit/>
          </a:bodyPr>
          <a:lstStyle/>
          <a:p>
            <a:r>
              <a:rPr lang="en-US" sz="2800" dirty="0" smtClean="0">
                <a:solidFill>
                  <a:srgbClr val="333399"/>
                </a:solidFill>
                <a:latin typeface="Times New Roman"/>
                <a:cs typeface="Times New Roman"/>
              </a:rPr>
              <a:t>Next </a:t>
            </a:r>
            <a:r>
              <a:rPr lang="en-US" sz="2800" dirty="0" smtClean="0">
                <a:solidFill>
                  <a:srgbClr val="333399"/>
                </a:solidFill>
                <a:latin typeface="Times New Roman"/>
                <a:cs typeface="Times New Roman"/>
              </a:rPr>
              <a:t>Steps</a:t>
            </a:r>
          </a:p>
          <a:p>
            <a:pPr marL="514350" indent="-514350">
              <a:spcBef>
                <a:spcPts val="600"/>
              </a:spcBef>
              <a:buFont typeface="+mj-lt"/>
              <a:buAutoNum type="arabicPeriod"/>
            </a:pPr>
            <a:r>
              <a:rPr lang="en-US" sz="2400" dirty="0" smtClean="0">
                <a:solidFill>
                  <a:srgbClr val="333399"/>
                </a:solidFill>
                <a:latin typeface="Times New Roman"/>
                <a:cs typeface="Times New Roman"/>
              </a:rPr>
              <a:t>Follow up with SI students</a:t>
            </a:r>
          </a:p>
          <a:p>
            <a:pPr marL="514350" indent="-514350">
              <a:spcBef>
                <a:spcPts val="600"/>
              </a:spcBef>
              <a:buFont typeface="+mj-lt"/>
              <a:buAutoNum type="arabicPeriod"/>
            </a:pPr>
            <a:r>
              <a:rPr lang="en-US" sz="2400" dirty="0" smtClean="0">
                <a:solidFill>
                  <a:srgbClr val="333399"/>
                </a:solidFill>
                <a:latin typeface="Times New Roman"/>
                <a:cs typeface="Times New Roman"/>
              </a:rPr>
              <a:t>Create an evaluation plan</a:t>
            </a:r>
          </a:p>
          <a:p>
            <a:pPr marL="971550" lvl="1" indent="-514350">
              <a:spcBef>
                <a:spcPts val="600"/>
              </a:spcBef>
              <a:buFont typeface="Arial"/>
              <a:buChar char="•"/>
            </a:pPr>
            <a:r>
              <a:rPr lang="en-US" sz="2400" dirty="0" smtClean="0">
                <a:solidFill>
                  <a:srgbClr val="333399"/>
                </a:solidFill>
                <a:latin typeface="Times New Roman"/>
                <a:cs typeface="Times New Roman"/>
              </a:rPr>
              <a:t>Tools</a:t>
            </a:r>
          </a:p>
          <a:p>
            <a:pPr marL="971550" lvl="1" indent="-514350">
              <a:spcBef>
                <a:spcPts val="600"/>
              </a:spcBef>
              <a:buFont typeface="Arial"/>
              <a:buChar char="•"/>
            </a:pPr>
            <a:r>
              <a:rPr lang="en-US" sz="2400" dirty="0" smtClean="0">
                <a:solidFill>
                  <a:srgbClr val="333399"/>
                </a:solidFill>
                <a:latin typeface="Times New Roman"/>
                <a:cs typeface="Times New Roman"/>
              </a:rPr>
              <a:t>Informed consent</a:t>
            </a:r>
          </a:p>
          <a:p>
            <a:pPr marL="971550" lvl="1" indent="-514350">
              <a:spcBef>
                <a:spcPts val="600"/>
              </a:spcBef>
              <a:buFont typeface="Arial"/>
              <a:buChar char="•"/>
            </a:pPr>
            <a:r>
              <a:rPr lang="en-US" sz="2400" dirty="0" smtClean="0">
                <a:solidFill>
                  <a:srgbClr val="333399"/>
                </a:solidFill>
                <a:latin typeface="Times New Roman"/>
                <a:cs typeface="Times New Roman"/>
              </a:rPr>
              <a:t>Communication plan</a:t>
            </a:r>
          </a:p>
          <a:p>
            <a:pPr marL="971550" lvl="1" indent="-514350">
              <a:spcBef>
                <a:spcPts val="600"/>
              </a:spcBef>
              <a:buFont typeface="Arial"/>
              <a:buChar char="•"/>
            </a:pPr>
            <a:r>
              <a:rPr lang="en-US" sz="2400" dirty="0" smtClean="0">
                <a:solidFill>
                  <a:srgbClr val="333399"/>
                </a:solidFill>
                <a:latin typeface="Times New Roman"/>
                <a:cs typeface="Times New Roman"/>
              </a:rPr>
              <a:t>Timeline</a:t>
            </a:r>
          </a:p>
          <a:p>
            <a:endParaRPr lang="en-US" sz="2800" i="1" dirty="0" smtClean="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2592028844"/>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Sonb.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415" y="1287780"/>
            <a:ext cx="6220022" cy="4744720"/>
          </a:xfrm>
          <a:prstGeom prst="rect">
            <a:avLst/>
          </a:prstGeom>
        </p:spPr>
      </p:pic>
      <p:sp>
        <p:nvSpPr>
          <p:cNvPr id="2" name="Rectangle 1"/>
          <p:cNvSpPr/>
          <p:nvPr/>
        </p:nvSpPr>
        <p:spPr>
          <a:xfrm>
            <a:off x="120237" y="528340"/>
            <a:ext cx="4471271" cy="523220"/>
          </a:xfrm>
          <a:prstGeom prst="rect">
            <a:avLst/>
          </a:prstGeom>
        </p:spPr>
        <p:txBody>
          <a:bodyPr wrap="none">
            <a:spAutoFit/>
          </a:bodyPr>
          <a:lstStyle/>
          <a:p>
            <a:pPr algn="ctr" defTabSz="914400" fontAlgn="base">
              <a:spcBef>
                <a:spcPct val="50000"/>
              </a:spcBef>
              <a:spcAft>
                <a:spcPct val="0"/>
              </a:spcAft>
            </a:pPr>
            <a:r>
              <a:rPr lang="en-US" sz="2800" dirty="0">
                <a:solidFill>
                  <a:srgbClr val="333399"/>
                </a:solidFill>
                <a:latin typeface="Times New Roman" charset="0"/>
              </a:rPr>
              <a:t>Visit us at: </a:t>
            </a:r>
            <a:r>
              <a:rPr lang="en-US" sz="2800" dirty="0" err="1">
                <a:solidFill>
                  <a:srgbClr val="333399"/>
                </a:solidFill>
                <a:latin typeface="Times New Roman" charset="0"/>
              </a:rPr>
              <a:t>schoolsonboard.ca</a:t>
            </a:r>
            <a:endParaRPr lang="en-US" sz="2800" dirty="0">
              <a:solidFill>
                <a:srgbClr val="333399"/>
              </a:solidFill>
            </a:endParaRPr>
          </a:p>
        </p:txBody>
      </p:sp>
      <p:sp>
        <p:nvSpPr>
          <p:cNvPr id="11" name="TextBox 7"/>
          <p:cNvSpPr txBox="1">
            <a:spLocks noChangeArrowheads="1"/>
          </p:cNvSpPr>
          <p:nvPr/>
        </p:nvSpPr>
        <p:spPr bwMode="auto">
          <a:xfrm>
            <a:off x="322215" y="1937385"/>
            <a:ext cx="1981200" cy="302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150000"/>
              </a:lnSpc>
              <a:spcBef>
                <a:spcPct val="0"/>
              </a:spcBef>
              <a:spcAft>
                <a:spcPct val="0"/>
              </a:spcAft>
            </a:pPr>
            <a:r>
              <a:rPr lang="en-US" sz="1600" b="1" dirty="0" smtClean="0">
                <a:solidFill>
                  <a:srgbClr val="000000"/>
                </a:solidFill>
              </a:rPr>
              <a:t>Field Program</a:t>
            </a:r>
          </a:p>
          <a:p>
            <a:pPr defTabSz="914400" fontAlgn="base">
              <a:lnSpc>
                <a:spcPct val="150000"/>
              </a:lnSpc>
              <a:spcBef>
                <a:spcPct val="0"/>
              </a:spcBef>
              <a:spcAft>
                <a:spcPct val="0"/>
              </a:spcAft>
            </a:pPr>
            <a:r>
              <a:rPr lang="en-US" sz="1600" b="1" dirty="0" smtClean="0">
                <a:solidFill>
                  <a:srgbClr val="000000"/>
                </a:solidFill>
              </a:rPr>
              <a:t>Students</a:t>
            </a:r>
          </a:p>
          <a:p>
            <a:pPr defTabSz="914400" fontAlgn="base">
              <a:lnSpc>
                <a:spcPct val="150000"/>
              </a:lnSpc>
              <a:spcBef>
                <a:spcPct val="0"/>
              </a:spcBef>
              <a:spcAft>
                <a:spcPct val="0"/>
              </a:spcAft>
            </a:pPr>
            <a:r>
              <a:rPr lang="en-US" sz="1600" b="1" dirty="0" smtClean="0">
                <a:solidFill>
                  <a:srgbClr val="000000"/>
                </a:solidFill>
              </a:rPr>
              <a:t>Educators</a:t>
            </a:r>
          </a:p>
          <a:p>
            <a:pPr defTabSz="914400" fontAlgn="base">
              <a:lnSpc>
                <a:spcPct val="150000"/>
              </a:lnSpc>
              <a:spcBef>
                <a:spcPct val="0"/>
              </a:spcBef>
              <a:spcAft>
                <a:spcPct val="0"/>
              </a:spcAft>
            </a:pPr>
            <a:r>
              <a:rPr lang="en-US" sz="1600" b="1" dirty="0" smtClean="0">
                <a:solidFill>
                  <a:srgbClr val="000000"/>
                </a:solidFill>
              </a:rPr>
              <a:t>Scientist</a:t>
            </a:r>
          </a:p>
          <a:p>
            <a:pPr defTabSz="914400" fontAlgn="base">
              <a:lnSpc>
                <a:spcPct val="150000"/>
              </a:lnSpc>
              <a:spcBef>
                <a:spcPct val="0"/>
              </a:spcBef>
              <a:spcAft>
                <a:spcPct val="0"/>
              </a:spcAft>
            </a:pPr>
            <a:r>
              <a:rPr lang="en-US" sz="1600" b="1" dirty="0" smtClean="0">
                <a:solidFill>
                  <a:srgbClr val="000000"/>
                </a:solidFill>
              </a:rPr>
              <a:t>ACCYF</a:t>
            </a:r>
          </a:p>
          <a:p>
            <a:pPr defTabSz="914400" fontAlgn="base">
              <a:lnSpc>
                <a:spcPct val="150000"/>
              </a:lnSpc>
              <a:spcBef>
                <a:spcPct val="0"/>
              </a:spcBef>
              <a:spcAft>
                <a:spcPct val="0"/>
              </a:spcAft>
            </a:pPr>
            <a:r>
              <a:rPr lang="en-US" sz="1600" b="1" dirty="0" smtClean="0">
                <a:solidFill>
                  <a:srgbClr val="000000"/>
                </a:solidFill>
              </a:rPr>
              <a:t>Success Stories</a:t>
            </a:r>
          </a:p>
          <a:p>
            <a:pPr defTabSz="914400" fontAlgn="base">
              <a:lnSpc>
                <a:spcPct val="150000"/>
              </a:lnSpc>
              <a:spcBef>
                <a:spcPct val="0"/>
              </a:spcBef>
              <a:spcAft>
                <a:spcPct val="0"/>
              </a:spcAft>
            </a:pPr>
            <a:r>
              <a:rPr lang="en-US" sz="1600" b="1" dirty="0" smtClean="0">
                <a:solidFill>
                  <a:srgbClr val="000000"/>
                </a:solidFill>
              </a:rPr>
              <a:t>Network</a:t>
            </a:r>
          </a:p>
          <a:p>
            <a:pPr defTabSz="914400" fontAlgn="base">
              <a:lnSpc>
                <a:spcPct val="150000"/>
              </a:lnSpc>
              <a:spcBef>
                <a:spcPct val="0"/>
              </a:spcBef>
              <a:spcAft>
                <a:spcPct val="0"/>
              </a:spcAft>
            </a:pPr>
            <a:r>
              <a:rPr lang="en-US" sz="1600" b="1" dirty="0" smtClean="0">
                <a:solidFill>
                  <a:srgbClr val="000000"/>
                </a:solidFill>
              </a:rPr>
              <a:t>Resources</a:t>
            </a:r>
          </a:p>
        </p:txBody>
      </p:sp>
    </p:spTree>
    <p:extLst>
      <p:ext uri="{BB962C8B-B14F-4D97-AF65-F5344CB8AC3E}">
        <p14:creationId xmlns:p14="http://schemas.microsoft.com/office/powerpoint/2010/main" val="4022034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Picture1.jpg"/>
          <p:cNvPicPr>
            <a:picLocks noChangeAspect="1"/>
          </p:cNvPicPr>
          <p:nvPr/>
        </p:nvPicPr>
        <p:blipFill>
          <a:blip r:embed="rId2"/>
          <a:srcRect/>
          <a:stretch>
            <a:fillRect/>
          </a:stretch>
        </p:blipFill>
        <p:spPr bwMode="auto">
          <a:xfrm>
            <a:off x="0" y="0"/>
            <a:ext cx="4438650" cy="6858000"/>
          </a:xfrm>
          <a:prstGeom prst="rect">
            <a:avLst/>
          </a:prstGeom>
          <a:noFill/>
          <a:ln w="9525">
            <a:noFill/>
            <a:miter lim="800000"/>
            <a:headEnd/>
            <a:tailEnd/>
          </a:ln>
        </p:spPr>
      </p:pic>
      <p:sp>
        <p:nvSpPr>
          <p:cNvPr id="7" name="Text Box 3"/>
          <p:cNvSpPr txBox="1">
            <a:spLocks noChangeArrowheads="1"/>
          </p:cNvSpPr>
          <p:nvPr/>
        </p:nvSpPr>
        <p:spPr bwMode="auto">
          <a:xfrm>
            <a:off x="5044804" y="1856185"/>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800" i="1" dirty="0" smtClean="0">
                <a:solidFill>
                  <a:schemeClr val="accent2">
                    <a:lumMod val="75000"/>
                  </a:schemeClr>
                </a:solidFill>
                <a:latin typeface="Times New Roman" charset="0"/>
              </a:rPr>
              <a:t>Thank </a:t>
            </a:r>
            <a:r>
              <a:rPr lang="en-US" sz="4800" i="1" dirty="0">
                <a:solidFill>
                  <a:schemeClr val="accent2">
                    <a:lumMod val="75000"/>
                  </a:schemeClr>
                </a:solidFill>
                <a:latin typeface="Times New Roman" charset="0"/>
              </a:rPr>
              <a:t>You!</a:t>
            </a:r>
            <a:endParaRPr lang="en-US" dirty="0">
              <a:solidFill>
                <a:schemeClr val="accent2">
                  <a:lumMod val="75000"/>
                </a:schemeClr>
              </a:solidFill>
            </a:endParaRPr>
          </a:p>
        </p:txBody>
      </p:sp>
    </p:spTree>
    <p:extLst>
      <p:ext uri="{BB962C8B-B14F-4D97-AF65-F5344CB8AC3E}">
        <p14:creationId xmlns:p14="http://schemas.microsoft.com/office/powerpoint/2010/main" val="475102631"/>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306978"/>
            <a:ext cx="381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6" descr="U of M Logo black v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961" y="3033268"/>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ArcticNet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200" y="3033268"/>
            <a:ext cx="2483400" cy="61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8"/>
          <p:cNvGrpSpPr>
            <a:grpSpLocks/>
          </p:cNvGrpSpPr>
          <p:nvPr/>
        </p:nvGrpSpPr>
        <p:grpSpPr bwMode="auto">
          <a:xfrm>
            <a:off x="0" y="38100"/>
            <a:ext cx="9144000" cy="1181100"/>
            <a:chOff x="0" y="245"/>
            <a:chExt cx="5520" cy="665"/>
          </a:xfrm>
        </p:grpSpPr>
        <p:pic>
          <p:nvPicPr>
            <p:cNvPr id="14344" name="Picture 15" descr="P10101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6" y="263"/>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darn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2" y="267"/>
              <a:ext cx="514"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Metcal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2" y="245"/>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descr="P101007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8" y="252"/>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P10100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45"/>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Sarah-Julie &amp; Box core samp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8" y="267"/>
              <a:ext cx="47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DSC_00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0" y="245"/>
              <a:ext cx="99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6" descr="Fish dissection la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1" y="262"/>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Rectangle 17"/>
            <p:cNvSpPr>
              <a:spLocks noChangeArrowheads="1"/>
            </p:cNvSpPr>
            <p:nvPr/>
          </p:nvSpPr>
          <p:spPr bwMode="auto">
            <a:xfrm>
              <a:off x="9" y="245"/>
              <a:ext cx="5511" cy="661"/>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sp>
        <p:nvSpPr>
          <p:cNvPr id="15" name="TextBox 14"/>
          <p:cNvSpPr txBox="1"/>
          <p:nvPr/>
        </p:nvSpPr>
        <p:spPr>
          <a:xfrm>
            <a:off x="533400" y="4317568"/>
            <a:ext cx="8077200" cy="8302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dirty="0" smtClean="0">
                <a:solidFill>
                  <a:srgbClr val="000000"/>
                </a:solidFill>
                <a:effectLst>
                  <a:outerShdw blurRad="38100" dist="38100" dir="2700000" algn="tl">
                    <a:srgbClr val="DDDDDD"/>
                  </a:outerShdw>
                </a:effectLst>
                <a:latin typeface="Times New Roman" charset="0"/>
              </a:rPr>
              <a:t>Bridging Arctic Research &amp; Science Education</a:t>
            </a:r>
            <a:endParaRPr lang="en-CA" dirty="0" smtClean="0">
              <a:solidFill>
                <a:srgbClr val="000000"/>
              </a:solidFill>
              <a:effectLst>
                <a:outerShdw blurRad="38100" dist="38100" dir="2700000" algn="tl">
                  <a:srgbClr val="DDDDDD"/>
                </a:outerShdw>
              </a:effectLst>
            </a:endParaRPr>
          </a:p>
          <a:p>
            <a:pPr defTabSz="914400" fontAlgn="base">
              <a:spcBef>
                <a:spcPct val="0"/>
              </a:spcBef>
              <a:spcAft>
                <a:spcPct val="0"/>
              </a:spcAft>
            </a:pPr>
            <a:endParaRPr lang="en-US" dirty="0" smtClean="0">
              <a:solidFill>
                <a:srgbClr val="000000"/>
              </a:solidFill>
            </a:endParaRPr>
          </a:p>
        </p:txBody>
      </p:sp>
      <p:sp>
        <p:nvSpPr>
          <p:cNvPr id="24" name="AutoShape 14"/>
          <p:cNvSpPr>
            <a:spLocks noChangeArrowheads="1"/>
          </p:cNvSpPr>
          <p:nvPr/>
        </p:nvSpPr>
        <p:spPr bwMode="auto">
          <a:xfrm>
            <a:off x="7611532" y="1344187"/>
            <a:ext cx="1380067" cy="1221213"/>
          </a:xfrm>
          <a:prstGeom prst="star16">
            <a:avLst>
              <a:gd name="adj" fmla="val 37500"/>
            </a:avLst>
          </a:prstGeom>
          <a:solidFill>
            <a:srgbClr val="FF8000"/>
          </a:solidFill>
          <a:ln w="9525">
            <a:solidFill>
              <a:schemeClr val="accent2"/>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0" name="Text Box 15"/>
          <p:cNvSpPr txBox="1">
            <a:spLocks noChangeArrowheads="1"/>
          </p:cNvSpPr>
          <p:nvPr/>
        </p:nvSpPr>
        <p:spPr bwMode="auto">
          <a:xfrm>
            <a:off x="7769110" y="1554693"/>
            <a:ext cx="1095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1200" b="1" dirty="0" smtClean="0">
                <a:solidFill>
                  <a:srgbClr val="000000"/>
                </a:solidFill>
                <a:latin typeface="Times New Roman" charset="0"/>
              </a:rPr>
              <a:t>EECOM Award of Excellence in EE</a:t>
            </a:r>
            <a:endParaRPr lang="en-US" sz="1200" dirty="0" smtClean="0">
              <a:solidFill>
                <a:srgbClr val="000000"/>
              </a:solidFill>
            </a:endParaRPr>
          </a:p>
        </p:txBody>
      </p:sp>
      <p:pic>
        <p:nvPicPr>
          <p:cNvPr id="25" name="Picture 24" descr="NSERC_C.eps"/>
          <p:cNvPicPr>
            <a:picLocks noChangeAspect="1"/>
          </p:cNvPicPr>
          <p:nvPr/>
        </p:nvPicPr>
        <p:blipFill>
          <a:blip>
            <a:extLst>
              <a:ext uri="{28A0092B-C50C-407E-A947-70E740481C1C}">
                <a14:useLocalDpi xmlns:a14="http://schemas.microsoft.com/office/drawing/2010/main" val="0"/>
              </a:ext>
            </a:extLst>
          </a:blip>
          <a:stretch>
            <a:fillRect/>
          </a:stretch>
        </p:blipFill>
        <p:spPr>
          <a:xfrm>
            <a:off x="3924852" y="5282927"/>
            <a:ext cx="1397000" cy="563306"/>
          </a:xfrm>
          <a:prstGeom prst="rect">
            <a:avLst/>
          </a:prstGeom>
        </p:spPr>
      </p:pic>
      <p:sp>
        <p:nvSpPr>
          <p:cNvPr id="26" name="AutoShape 14"/>
          <p:cNvSpPr>
            <a:spLocks noChangeArrowheads="1"/>
          </p:cNvSpPr>
          <p:nvPr/>
        </p:nvSpPr>
        <p:spPr bwMode="auto">
          <a:xfrm>
            <a:off x="250318" y="1367574"/>
            <a:ext cx="1380067" cy="1221213"/>
          </a:xfrm>
          <a:prstGeom prst="star16">
            <a:avLst>
              <a:gd name="adj" fmla="val 37500"/>
            </a:avLst>
          </a:prstGeom>
          <a:solidFill>
            <a:srgbClr val="FF8000"/>
          </a:solidFill>
          <a:ln w="9525">
            <a:solidFill>
              <a:schemeClr val="accent2"/>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23" name="Text Box 15"/>
          <p:cNvSpPr txBox="1">
            <a:spLocks noChangeArrowheads="1"/>
          </p:cNvSpPr>
          <p:nvPr/>
        </p:nvSpPr>
        <p:spPr bwMode="auto">
          <a:xfrm>
            <a:off x="399543" y="1602625"/>
            <a:ext cx="1095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1200" b="1" dirty="0" err="1" smtClean="0">
                <a:solidFill>
                  <a:srgbClr val="000000"/>
                </a:solidFill>
                <a:latin typeface="Times New Roman" charset="0"/>
              </a:rPr>
              <a:t>UofM</a:t>
            </a:r>
            <a:r>
              <a:rPr lang="en-US" sz="1200" b="1" dirty="0" smtClean="0">
                <a:solidFill>
                  <a:srgbClr val="000000"/>
                </a:solidFill>
                <a:latin typeface="Times New Roman" charset="0"/>
              </a:rPr>
              <a:t> Outreach Award </a:t>
            </a:r>
            <a:endParaRPr lang="en-US" sz="1200" dirty="0" smtClean="0">
              <a:solidFill>
                <a:srgbClr val="000000"/>
              </a:solidFill>
            </a:endParaRPr>
          </a:p>
        </p:txBody>
      </p:sp>
    </p:spTree>
    <p:extLst>
      <p:ext uri="{BB962C8B-B14F-4D97-AF65-F5344CB8AC3E}">
        <p14:creationId xmlns:p14="http://schemas.microsoft.com/office/powerpoint/2010/main" val="4003958976"/>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132958" y="2129768"/>
            <a:ext cx="9011042" cy="400110"/>
          </a:xfrm>
          <a:prstGeom prst="rect">
            <a:avLst/>
          </a:prstGeom>
          <a:noFill/>
        </p:spPr>
        <p:txBody>
          <a:bodyPr wrap="square" rtlCol="0">
            <a:spAutoFit/>
          </a:bodyPr>
          <a:lstStyle/>
          <a:p>
            <a:r>
              <a:rPr lang="en-US" sz="2000" dirty="0" smtClean="0">
                <a:solidFill>
                  <a:srgbClr val="000000"/>
                </a:solidFill>
                <a:latin typeface="Times New Roman"/>
                <a:cs typeface="Times New Roman"/>
              </a:rPr>
              <a:t>Promote science education through authentic &amp; simulated field experiences</a:t>
            </a:r>
            <a:r>
              <a:rPr lang="en-US" sz="2000" i="1" dirty="0" smtClean="0">
                <a:solidFill>
                  <a:srgbClr val="000000"/>
                </a:solidFill>
                <a:latin typeface="Arial"/>
              </a:rPr>
              <a:t>!</a:t>
            </a:r>
          </a:p>
        </p:txBody>
      </p:sp>
      <p:sp>
        <p:nvSpPr>
          <p:cNvPr id="3" name="TextBox 2"/>
          <p:cNvSpPr txBox="1"/>
          <p:nvPr/>
        </p:nvSpPr>
        <p:spPr>
          <a:xfrm>
            <a:off x="10117901" y="1654137"/>
            <a:ext cx="184666" cy="369332"/>
          </a:xfrm>
          <a:prstGeom prst="rect">
            <a:avLst/>
          </a:prstGeom>
          <a:noFill/>
        </p:spPr>
        <p:txBody>
          <a:bodyPr wrap="none" rtlCol="0">
            <a:spAutoFit/>
          </a:bodyPr>
          <a:lstStyle/>
          <a:p>
            <a:endParaRPr lang="en-US" dirty="0"/>
          </a:p>
        </p:txBody>
      </p:sp>
      <p:grpSp>
        <p:nvGrpSpPr>
          <p:cNvPr id="9" name="Group 8"/>
          <p:cNvGrpSpPr/>
          <p:nvPr/>
        </p:nvGrpSpPr>
        <p:grpSpPr>
          <a:xfrm>
            <a:off x="207669" y="2880938"/>
            <a:ext cx="3959225" cy="3344058"/>
            <a:chOff x="207669" y="2880938"/>
            <a:chExt cx="3959225" cy="3344058"/>
          </a:xfrm>
        </p:grpSpPr>
        <p:grpSp>
          <p:nvGrpSpPr>
            <p:cNvPr id="7" name="Group 6"/>
            <p:cNvGrpSpPr/>
            <p:nvPr/>
          </p:nvGrpSpPr>
          <p:grpSpPr>
            <a:xfrm>
              <a:off x="207669" y="3327808"/>
              <a:ext cx="3959225" cy="2897188"/>
              <a:chOff x="207669" y="3317136"/>
              <a:chExt cx="3959225" cy="2897188"/>
            </a:xfrm>
          </p:grpSpPr>
          <p:pic>
            <p:nvPicPr>
              <p:cNvPr id="11" name="Picture 10" descr="Figure_1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669" y="3317136"/>
                <a:ext cx="193992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thentic_icecores_DBarber_CFL_©_-828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6494" y="3317136"/>
                <a:ext cx="19304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1462185" y="2880938"/>
              <a:ext cx="1428997" cy="369332"/>
            </a:xfrm>
            <a:prstGeom prst="rect">
              <a:avLst/>
            </a:prstGeom>
            <a:noFill/>
          </p:spPr>
          <p:txBody>
            <a:bodyPr wrap="none" rtlCol="0">
              <a:spAutoFit/>
            </a:bodyPr>
            <a:lstStyle/>
            <a:p>
              <a:r>
                <a:rPr lang="en-US" dirty="0" smtClean="0"/>
                <a:t>IN the Arctic</a:t>
              </a:r>
              <a:endParaRPr lang="en-US" dirty="0"/>
            </a:p>
          </p:txBody>
        </p:sp>
      </p:grpSp>
      <p:grpSp>
        <p:nvGrpSpPr>
          <p:cNvPr id="8" name="Group 7"/>
          <p:cNvGrpSpPr/>
          <p:nvPr/>
        </p:nvGrpSpPr>
        <p:grpSpPr>
          <a:xfrm>
            <a:off x="4768671" y="3304844"/>
            <a:ext cx="4230687" cy="3278812"/>
            <a:chOff x="4768671" y="3304844"/>
            <a:chExt cx="4230687" cy="3278812"/>
          </a:xfrm>
        </p:grpSpPr>
        <p:pic>
          <p:nvPicPr>
            <p:cNvPr id="20" name="Picture 19" descr="Figure_1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8671" y="3686468"/>
              <a:ext cx="193992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Figure_1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8771" y="3686468"/>
              <a:ext cx="21605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34000" y="3304844"/>
              <a:ext cx="2969195" cy="369332"/>
            </a:xfrm>
            <a:prstGeom prst="rect">
              <a:avLst/>
            </a:prstGeom>
            <a:noFill/>
          </p:spPr>
          <p:txBody>
            <a:bodyPr wrap="none" rtlCol="0">
              <a:spAutoFit/>
            </a:bodyPr>
            <a:lstStyle/>
            <a:p>
              <a:r>
                <a:rPr lang="en-US" dirty="0" smtClean="0"/>
                <a:t>IN an outdoor setting or lab</a:t>
              </a:r>
              <a:endParaRPr lang="en-US" dirty="0"/>
            </a:p>
          </p:txBody>
        </p:sp>
      </p:grpSp>
      <p:sp>
        <p:nvSpPr>
          <p:cNvPr id="23" name="TextBox 22"/>
          <p:cNvSpPr txBox="1"/>
          <p:nvPr/>
        </p:nvSpPr>
        <p:spPr>
          <a:xfrm>
            <a:off x="132958" y="1646935"/>
            <a:ext cx="2343209" cy="523220"/>
          </a:xfrm>
          <a:prstGeom prst="rect">
            <a:avLst/>
          </a:prstGeom>
          <a:noFill/>
        </p:spPr>
        <p:txBody>
          <a:bodyPr wrap="square" rtlCol="0">
            <a:spAutoFit/>
          </a:bodyPr>
          <a:lstStyle/>
          <a:p>
            <a:r>
              <a:rPr lang="en-US" sz="2800" dirty="0" smtClean="0">
                <a:solidFill>
                  <a:srgbClr val="333399"/>
                </a:solidFill>
                <a:latin typeface="Times New Roman"/>
                <a:cs typeface="Times New Roman"/>
              </a:rPr>
              <a:t>Program Goal</a:t>
            </a:r>
            <a:endParaRPr lang="en-US" sz="2800" i="1" dirty="0" smtClean="0">
              <a:solidFill>
                <a:srgbClr val="333399"/>
              </a:solidFill>
              <a:latin typeface="Times New Roman"/>
              <a:cs typeface="Times New Roman"/>
            </a:endParaRPr>
          </a:p>
        </p:txBody>
      </p:sp>
      <p:grpSp>
        <p:nvGrpSpPr>
          <p:cNvPr id="24" name="Group 8"/>
          <p:cNvGrpSpPr>
            <a:grpSpLocks/>
          </p:cNvGrpSpPr>
          <p:nvPr/>
        </p:nvGrpSpPr>
        <p:grpSpPr bwMode="auto">
          <a:xfrm>
            <a:off x="0" y="38100"/>
            <a:ext cx="9144000" cy="1181100"/>
            <a:chOff x="0" y="245"/>
            <a:chExt cx="5520" cy="665"/>
          </a:xfrm>
        </p:grpSpPr>
        <p:pic>
          <p:nvPicPr>
            <p:cNvPr id="25" name="Picture 15" descr="P10101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6" y="263"/>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darn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2" y="267"/>
              <a:ext cx="514"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descr="Metcal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 y="245"/>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P101007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8" y="252"/>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P101005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45"/>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descr="Sarah-Julie &amp; Box core sampl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8" y="267"/>
              <a:ext cx="47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descr="DSC_00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0" y="245"/>
              <a:ext cx="99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descr="Fish dissection la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91" y="262"/>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7"/>
            <p:cNvSpPr>
              <a:spLocks noChangeArrowheads="1"/>
            </p:cNvSpPr>
            <p:nvPr/>
          </p:nvSpPr>
          <p:spPr bwMode="auto">
            <a:xfrm>
              <a:off x="9" y="245"/>
              <a:ext cx="5511" cy="661"/>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3556305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34470" y="1810899"/>
            <a:ext cx="2735375" cy="523220"/>
          </a:xfrm>
          <a:prstGeom prst="rect">
            <a:avLst/>
          </a:prstGeom>
          <a:noFill/>
        </p:spPr>
        <p:txBody>
          <a:bodyPr wrap="square" rtlCol="0">
            <a:spAutoFit/>
          </a:bodyPr>
          <a:lstStyle/>
          <a:p>
            <a:r>
              <a:rPr lang="en-US" sz="2800" dirty="0" smtClean="0">
                <a:solidFill>
                  <a:schemeClr val="accent2"/>
                </a:solidFill>
                <a:latin typeface="Times New Roman"/>
                <a:cs typeface="Times New Roman"/>
              </a:rPr>
              <a:t>Field Program</a:t>
            </a:r>
            <a:endParaRPr lang="en-US" sz="2800" dirty="0">
              <a:solidFill>
                <a:schemeClr val="accent2"/>
              </a:solidFill>
              <a:latin typeface="Times New Roman"/>
              <a:cs typeface="Times New Roman"/>
            </a:endParaRPr>
          </a:p>
        </p:txBody>
      </p:sp>
      <p:pic>
        <p:nvPicPr>
          <p:cNvPr id="6" name="Picture 5" descr="22.JPG"/>
          <p:cNvPicPr>
            <a:picLocks noChangeAspect="1"/>
          </p:cNvPicPr>
          <p:nvPr/>
        </p:nvPicPr>
        <p:blipFill rotWithShape="1">
          <a:blip r:embed="rId4" cstate="screen">
            <a:extLst>
              <a:ext uri="{28A0092B-C50C-407E-A947-70E740481C1C}">
                <a14:useLocalDpi xmlns:a14="http://schemas.microsoft.com/office/drawing/2010/main"/>
              </a:ext>
            </a:extLst>
          </a:blip>
          <a:srcRect l="-2937"/>
          <a:stretch/>
        </p:blipFill>
        <p:spPr>
          <a:xfrm>
            <a:off x="255037" y="3064933"/>
            <a:ext cx="8218713" cy="3488267"/>
          </a:xfrm>
          <a:prstGeom prst="rect">
            <a:avLst/>
          </a:prstGeom>
        </p:spPr>
      </p:pic>
      <p:sp>
        <p:nvSpPr>
          <p:cNvPr id="7" name="TextBox 6"/>
          <p:cNvSpPr txBox="1"/>
          <p:nvPr/>
        </p:nvSpPr>
        <p:spPr>
          <a:xfrm>
            <a:off x="508004" y="2655664"/>
            <a:ext cx="2241712" cy="400110"/>
          </a:xfrm>
          <a:prstGeom prst="rect">
            <a:avLst/>
          </a:prstGeom>
          <a:noFill/>
        </p:spPr>
        <p:txBody>
          <a:bodyPr wrap="square" rtlCol="0">
            <a:spAutoFit/>
          </a:bodyPr>
          <a:lstStyle/>
          <a:p>
            <a:r>
              <a:rPr lang="en-US" sz="2000" dirty="0" smtClean="0">
                <a:solidFill>
                  <a:srgbClr val="000000"/>
                </a:solidFill>
                <a:latin typeface="Times New Roman"/>
                <a:cs typeface="Times New Roman"/>
              </a:rPr>
              <a:t>Field and Lab Work</a:t>
            </a:r>
          </a:p>
        </p:txBody>
      </p:sp>
      <p:sp>
        <p:nvSpPr>
          <p:cNvPr id="9" name="TextBox 8"/>
          <p:cNvSpPr txBox="1"/>
          <p:nvPr/>
        </p:nvSpPr>
        <p:spPr>
          <a:xfrm>
            <a:off x="3100445" y="2655664"/>
            <a:ext cx="3251201" cy="677108"/>
          </a:xfrm>
          <a:prstGeom prst="rect">
            <a:avLst/>
          </a:prstGeom>
          <a:noFill/>
        </p:spPr>
        <p:txBody>
          <a:bodyPr wrap="square" rtlCol="0">
            <a:spAutoFit/>
          </a:bodyPr>
          <a:lstStyle/>
          <a:p>
            <a:r>
              <a:rPr lang="en-US" sz="2000" dirty="0" smtClean="0">
                <a:solidFill>
                  <a:srgbClr val="000000"/>
                </a:solidFill>
                <a:latin typeface="Times New Roman"/>
                <a:cs typeface="Times New Roman"/>
              </a:rPr>
              <a:t>Lectures and Demonstrations</a:t>
            </a:r>
          </a:p>
          <a:p>
            <a:endParaRPr lang="en-US" dirty="0">
              <a:solidFill>
                <a:srgbClr val="000000"/>
              </a:solidFill>
              <a:latin typeface="Arial"/>
            </a:endParaRPr>
          </a:p>
        </p:txBody>
      </p:sp>
      <p:sp>
        <p:nvSpPr>
          <p:cNvPr id="10" name="TextBox 9"/>
          <p:cNvSpPr txBox="1"/>
          <p:nvPr/>
        </p:nvSpPr>
        <p:spPr>
          <a:xfrm>
            <a:off x="6519333" y="2655664"/>
            <a:ext cx="2099734" cy="400110"/>
          </a:xfrm>
          <a:prstGeom prst="rect">
            <a:avLst/>
          </a:prstGeom>
          <a:noFill/>
        </p:spPr>
        <p:txBody>
          <a:bodyPr wrap="square" rtlCol="0">
            <a:spAutoFit/>
          </a:bodyPr>
          <a:lstStyle/>
          <a:p>
            <a:r>
              <a:rPr lang="en-US" sz="2000" dirty="0" smtClean="0">
                <a:solidFill>
                  <a:srgbClr val="000000"/>
                </a:solidFill>
                <a:latin typeface="Times New Roman"/>
                <a:cs typeface="Times New Roman"/>
              </a:rPr>
              <a:t>Community Visits</a:t>
            </a:r>
            <a:endParaRPr lang="en-US" sz="2000" dirty="0">
              <a:solidFill>
                <a:srgbClr val="000000"/>
              </a:solidFill>
              <a:latin typeface="Times New Roman"/>
              <a:cs typeface="Times New Roman"/>
            </a:endParaRPr>
          </a:p>
        </p:txBody>
      </p:sp>
      <p:pic>
        <p:nvPicPr>
          <p:cNvPr id="11" name="Picture 10" descr="group_200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9655" y="3256754"/>
            <a:ext cx="2309059" cy="154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8"/>
          <p:cNvGrpSpPr>
            <a:grpSpLocks/>
          </p:cNvGrpSpPr>
          <p:nvPr/>
        </p:nvGrpSpPr>
        <p:grpSpPr bwMode="auto">
          <a:xfrm>
            <a:off x="0" y="38100"/>
            <a:ext cx="9144000" cy="1181100"/>
            <a:chOff x="0" y="245"/>
            <a:chExt cx="5520" cy="665"/>
          </a:xfrm>
        </p:grpSpPr>
        <p:pic>
          <p:nvPicPr>
            <p:cNvPr id="15" name="Picture 15" descr="P1010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6" y="263"/>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darn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 y="267"/>
              <a:ext cx="514"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Metcal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245"/>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P101007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8" y="252"/>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P10100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45"/>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Sarah-Julie &amp; Box core samp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 y="267"/>
              <a:ext cx="47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DSC_00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0" y="245"/>
              <a:ext cx="99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Fish dissection la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1" y="262"/>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7"/>
            <p:cNvSpPr>
              <a:spLocks noChangeArrowheads="1"/>
            </p:cNvSpPr>
            <p:nvPr/>
          </p:nvSpPr>
          <p:spPr bwMode="auto">
            <a:xfrm>
              <a:off x="9" y="245"/>
              <a:ext cx="5511" cy="661"/>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673376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CGS_Amundsen3A_MG_019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866" y="563954"/>
            <a:ext cx="8253058" cy="5614628"/>
          </a:xfrm>
          <a:prstGeom prst="rect">
            <a:avLst/>
          </a:prstGeom>
        </p:spPr>
      </p:pic>
      <p:sp>
        <p:nvSpPr>
          <p:cNvPr id="3" name="TextBox 2"/>
          <p:cNvSpPr txBox="1"/>
          <p:nvPr/>
        </p:nvSpPr>
        <p:spPr>
          <a:xfrm>
            <a:off x="483064" y="6116905"/>
            <a:ext cx="8061744"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dirty="0" smtClean="0">
                <a:solidFill>
                  <a:srgbClr val="FFFFFF"/>
                </a:solidFill>
                <a:latin typeface="Times New Roman"/>
                <a:cs typeface="Times New Roman"/>
              </a:rPr>
              <a:t>Bringing Students and Scientists Together</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2541183962"/>
      </p:ext>
    </p:extLst>
  </p:cSld>
  <p:clrMapOvr>
    <a:masterClrMapping/>
  </p:clrMapOvr>
  <mc:AlternateContent xmlns:mc="http://schemas.openxmlformats.org/markup-compatibility/2006" xmlns:p14="http://schemas.microsoft.com/office/powerpoint/2010/main">
    <mc:Choice Requires="p14">
      <p:transition p14:dur="0" advTm="2500"/>
    </mc:Choice>
    <mc:Fallback xmlns="">
      <p:transition xmlns:p14="http://schemas.microsoft.com/office/powerpoint/2010/main" advTm="25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CGS_Amundsen3A_MG_12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1715" y="436034"/>
            <a:ext cx="6742083" cy="6173235"/>
          </a:xfrm>
          <a:prstGeom prst="rect">
            <a:avLst/>
          </a:prstGeom>
        </p:spPr>
      </p:pic>
    </p:spTree>
    <p:extLst>
      <p:ext uri="{BB962C8B-B14F-4D97-AF65-F5344CB8AC3E}">
        <p14:creationId xmlns:p14="http://schemas.microsoft.com/office/powerpoint/2010/main" val="2153811233"/>
      </p:ext>
    </p:extLst>
  </p:cSld>
  <p:clrMapOvr>
    <a:masterClrMapping/>
  </p:clrMapOvr>
  <mc:AlternateContent xmlns:mc="http://schemas.openxmlformats.org/markup-compatibility/2006" xmlns:p14="http://schemas.microsoft.com/office/powerpoint/2010/main">
    <mc:Choice Requires="p14">
      <p:transition p14:dur="0" advTm="2500"/>
    </mc:Choice>
    <mc:Fallback xmlns="">
      <p:transition xmlns:p14="http://schemas.microsoft.com/office/powerpoint/2010/main" advTm="25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CGS_Amundsen3A_MG_290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774" y="288034"/>
            <a:ext cx="8245495" cy="6111047"/>
          </a:xfrm>
          <a:prstGeom prst="rect">
            <a:avLst/>
          </a:prstGeom>
        </p:spPr>
      </p:pic>
    </p:spTree>
    <p:extLst>
      <p:ext uri="{BB962C8B-B14F-4D97-AF65-F5344CB8AC3E}">
        <p14:creationId xmlns:p14="http://schemas.microsoft.com/office/powerpoint/2010/main" val="1861025348"/>
      </p:ext>
    </p:extLst>
  </p:cSld>
  <p:clrMapOvr>
    <a:masterClrMapping/>
  </p:clrMapOvr>
  <mc:AlternateContent xmlns:mc="http://schemas.openxmlformats.org/markup-compatibility/2006" xmlns:p14="http://schemas.microsoft.com/office/powerpoint/2010/main">
    <mc:Choice Requires="p14">
      <p:transition p14:dur="0" advTm="2500"/>
    </mc:Choice>
    <mc:Fallback xmlns="">
      <p:transition xmlns:p14="http://schemas.microsoft.com/office/powerpoint/2010/main" advTm="25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7890" name="Group 7"/>
          <p:cNvGrpSpPr>
            <a:grpSpLocks/>
          </p:cNvGrpSpPr>
          <p:nvPr/>
        </p:nvGrpSpPr>
        <p:grpSpPr bwMode="auto">
          <a:xfrm>
            <a:off x="0" y="-76200"/>
            <a:ext cx="9144000" cy="1219200"/>
            <a:chOff x="0" y="288"/>
            <a:chExt cx="5520" cy="686"/>
          </a:xfrm>
        </p:grpSpPr>
        <p:pic>
          <p:nvPicPr>
            <p:cNvPr id="37899" name="Picture 8" descr="darn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288"/>
              <a:ext cx="514"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descr="Metca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288"/>
              <a:ext cx="961"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0" descr="P1010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 y="295"/>
              <a:ext cx="879"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1" descr="P10100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8"/>
              <a:ext cx="851"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2" descr="Sarah-Julie &amp; Box core samp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 y="305"/>
              <a:ext cx="476"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3" descr="DSC_0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 y="305"/>
              <a:ext cx="991"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4" descr="P10101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8" y="305"/>
              <a:ext cx="86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5" descr="Fish dissection la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 y="305"/>
              <a:ext cx="475"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16"/>
            <p:cNvSpPr>
              <a:spLocks noChangeArrowheads="1"/>
            </p:cNvSpPr>
            <p:nvPr/>
          </p:nvSpPr>
          <p:spPr bwMode="auto">
            <a:xfrm>
              <a:off x="9" y="297"/>
              <a:ext cx="5511" cy="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3" name="TextBox 12"/>
          <p:cNvSpPr txBox="1"/>
          <p:nvPr/>
        </p:nvSpPr>
        <p:spPr>
          <a:xfrm>
            <a:off x="132957" y="1646935"/>
            <a:ext cx="8987851" cy="3613296"/>
          </a:xfrm>
          <a:prstGeom prst="rect">
            <a:avLst/>
          </a:prstGeom>
          <a:noFill/>
        </p:spPr>
        <p:txBody>
          <a:bodyPr wrap="square" rtlCol="0">
            <a:spAutoFit/>
          </a:bodyPr>
          <a:lstStyle/>
          <a:p>
            <a:r>
              <a:rPr lang="en-US" sz="2800" dirty="0" smtClean="0">
                <a:solidFill>
                  <a:srgbClr val="333399"/>
                </a:solidFill>
                <a:latin typeface="Times New Roman"/>
                <a:cs typeface="Times New Roman"/>
              </a:rPr>
              <a:t>Guiding Evaluation Questions: </a:t>
            </a:r>
          </a:p>
          <a:p>
            <a:pPr marL="514350" indent="-514350">
              <a:lnSpc>
                <a:spcPct val="120000"/>
              </a:lnSpc>
              <a:buAutoNum type="arabicPeriod"/>
            </a:pPr>
            <a:r>
              <a:rPr lang="en-US" sz="2400" dirty="0" smtClean="0">
                <a:solidFill>
                  <a:srgbClr val="333399"/>
                </a:solidFill>
                <a:latin typeface="Times New Roman"/>
                <a:cs typeface="Times New Roman"/>
              </a:rPr>
              <a:t>What do teachers do differently as a result of the program?</a:t>
            </a:r>
          </a:p>
          <a:p>
            <a:pPr marL="514350" indent="-514350">
              <a:lnSpc>
                <a:spcPct val="120000"/>
              </a:lnSpc>
              <a:buFontTx/>
              <a:buAutoNum type="arabicPeriod"/>
            </a:pPr>
            <a:r>
              <a:rPr lang="en-US" sz="2400" dirty="0">
                <a:solidFill>
                  <a:srgbClr val="333399"/>
                </a:solidFill>
                <a:latin typeface="Times New Roman"/>
                <a:cs typeface="Times New Roman"/>
              </a:rPr>
              <a:t>How does this program benefit scientists? </a:t>
            </a:r>
            <a:endParaRPr lang="en-US" sz="2400" i="1" dirty="0">
              <a:solidFill>
                <a:srgbClr val="333399"/>
              </a:solidFill>
              <a:latin typeface="Times New Roman"/>
              <a:cs typeface="Times New Roman"/>
            </a:endParaRPr>
          </a:p>
          <a:p>
            <a:pPr marL="514350" indent="-514350">
              <a:lnSpc>
                <a:spcPct val="120000"/>
              </a:lnSpc>
              <a:buFontTx/>
              <a:buAutoNum type="arabicPeriod"/>
            </a:pPr>
            <a:r>
              <a:rPr lang="en-US" sz="2400" dirty="0" smtClean="0">
                <a:solidFill>
                  <a:srgbClr val="333399"/>
                </a:solidFill>
                <a:latin typeface="Times New Roman"/>
                <a:cs typeface="Times New Roman"/>
              </a:rPr>
              <a:t>What </a:t>
            </a:r>
            <a:r>
              <a:rPr lang="en-US" sz="2400" dirty="0">
                <a:solidFill>
                  <a:srgbClr val="333399"/>
                </a:solidFill>
                <a:latin typeface="Times New Roman"/>
                <a:cs typeface="Times New Roman"/>
              </a:rPr>
              <a:t>do participating schools implement (do) as a result of the program? </a:t>
            </a:r>
            <a:endParaRPr lang="en-US" sz="2400" dirty="0" smtClean="0">
              <a:solidFill>
                <a:srgbClr val="333399"/>
              </a:solidFill>
              <a:latin typeface="Times New Roman"/>
              <a:cs typeface="Times New Roman"/>
            </a:endParaRPr>
          </a:p>
          <a:p>
            <a:pPr marL="514350" indent="-514350">
              <a:lnSpc>
                <a:spcPct val="120000"/>
              </a:lnSpc>
              <a:buFontTx/>
              <a:buAutoNum type="arabicPeriod"/>
            </a:pPr>
            <a:r>
              <a:rPr lang="en-US" sz="2400" dirty="0" smtClean="0">
                <a:solidFill>
                  <a:srgbClr val="333399"/>
                </a:solidFill>
                <a:latin typeface="Times New Roman"/>
                <a:cs typeface="Times New Roman"/>
              </a:rPr>
              <a:t>How </a:t>
            </a:r>
            <a:r>
              <a:rPr lang="en-US" sz="2400" dirty="0">
                <a:solidFill>
                  <a:srgbClr val="333399"/>
                </a:solidFill>
                <a:latin typeface="Times New Roman"/>
                <a:cs typeface="Times New Roman"/>
              </a:rPr>
              <a:t>have students’ attitudes and values of climate change research of changed</a:t>
            </a:r>
            <a:r>
              <a:rPr lang="en-US" sz="2400" dirty="0" smtClean="0">
                <a:solidFill>
                  <a:srgbClr val="333399"/>
                </a:solidFill>
                <a:latin typeface="Times New Roman"/>
                <a:cs typeface="Times New Roman"/>
              </a:rPr>
              <a:t>?</a:t>
            </a:r>
          </a:p>
          <a:p>
            <a:pPr marL="514350" indent="-514350">
              <a:lnSpc>
                <a:spcPct val="120000"/>
              </a:lnSpc>
              <a:buFontTx/>
              <a:buAutoNum type="arabicPeriod"/>
            </a:pPr>
            <a:r>
              <a:rPr lang="en-US" sz="2400" dirty="0" smtClean="0">
                <a:solidFill>
                  <a:srgbClr val="333399"/>
                </a:solidFill>
                <a:latin typeface="Times New Roman"/>
                <a:cs typeface="Times New Roman"/>
              </a:rPr>
              <a:t>In </a:t>
            </a:r>
            <a:r>
              <a:rPr lang="en-US" sz="2400" dirty="0">
                <a:solidFill>
                  <a:srgbClr val="333399"/>
                </a:solidFill>
                <a:latin typeface="Times New Roman"/>
                <a:cs typeface="Times New Roman"/>
              </a:rPr>
              <a:t>what ways did the program empower the students</a:t>
            </a:r>
            <a:r>
              <a:rPr lang="en-US" sz="2400" dirty="0" smtClean="0">
                <a:solidFill>
                  <a:srgbClr val="333399"/>
                </a:solidFill>
                <a:latin typeface="Times New Roman"/>
                <a:cs typeface="Times New Roman"/>
              </a:rPr>
              <a:t>?</a:t>
            </a:r>
            <a:endParaRPr lang="en-US" sz="2400" dirty="0">
              <a:solidFill>
                <a:srgbClr val="333399"/>
              </a:solidFill>
              <a:latin typeface="Times New Roman"/>
              <a:cs typeface="Times New Roman"/>
            </a:endParaRPr>
          </a:p>
        </p:txBody>
      </p:sp>
    </p:spTree>
    <p:custDataLst>
      <p:tags r:id="rId1"/>
    </p:custDataLst>
    <p:extLst>
      <p:ext uri="{BB962C8B-B14F-4D97-AF65-F5344CB8AC3E}">
        <p14:creationId xmlns:p14="http://schemas.microsoft.com/office/powerpoint/2010/main" val="3957683213"/>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5"/>
</p:tagLst>
</file>

<file path=ppt/tags/tag10.xml><?xml version="1.0" encoding="utf-8"?>
<p:tagLst xmlns:a="http://schemas.openxmlformats.org/drawingml/2006/main" xmlns:r="http://schemas.openxmlformats.org/officeDocument/2006/relationships" xmlns:p="http://schemas.openxmlformats.org/presentationml/2006/main">
  <p:tag name="TIMING" val="|27.5"/>
</p:tagLst>
</file>

<file path=ppt/tags/tag11.xml><?xml version="1.0" encoding="utf-8"?>
<p:tagLst xmlns:a="http://schemas.openxmlformats.org/drawingml/2006/main" xmlns:r="http://schemas.openxmlformats.org/officeDocument/2006/relationships" xmlns:p="http://schemas.openxmlformats.org/presentationml/2006/main">
  <p:tag name="TIMING" val="|27.5"/>
</p:tagLst>
</file>

<file path=ppt/tags/tag12.xml><?xml version="1.0" encoding="utf-8"?>
<p:tagLst xmlns:a="http://schemas.openxmlformats.org/drawingml/2006/main" xmlns:r="http://schemas.openxmlformats.org/officeDocument/2006/relationships" xmlns:p="http://schemas.openxmlformats.org/presentationml/2006/main">
  <p:tag name="TIMING" val="|27.5"/>
</p:tagLst>
</file>

<file path=ppt/tags/tag13.xml><?xml version="1.0" encoding="utf-8"?>
<p:tagLst xmlns:a="http://schemas.openxmlformats.org/drawingml/2006/main" xmlns:r="http://schemas.openxmlformats.org/officeDocument/2006/relationships" xmlns:p="http://schemas.openxmlformats.org/presentationml/2006/main">
  <p:tag name="TIMING" val="|27.5"/>
</p:tagLst>
</file>

<file path=ppt/tags/tag14.xml><?xml version="1.0" encoding="utf-8"?>
<p:tagLst xmlns:a="http://schemas.openxmlformats.org/drawingml/2006/main" xmlns:r="http://schemas.openxmlformats.org/officeDocument/2006/relationships" xmlns:p="http://schemas.openxmlformats.org/presentationml/2006/main">
  <p:tag name="TIMING" val="|27.5"/>
</p:tagLst>
</file>

<file path=ppt/tags/tag15.xml><?xml version="1.0" encoding="utf-8"?>
<p:tagLst xmlns:a="http://schemas.openxmlformats.org/drawingml/2006/main" xmlns:r="http://schemas.openxmlformats.org/officeDocument/2006/relationships" xmlns:p="http://schemas.openxmlformats.org/presentationml/2006/main">
  <p:tag name="TIMING" val="|27.5"/>
</p:tagLst>
</file>

<file path=ppt/tags/tag2.xml><?xml version="1.0" encoding="utf-8"?>
<p:tagLst xmlns:a="http://schemas.openxmlformats.org/drawingml/2006/main" xmlns:r="http://schemas.openxmlformats.org/officeDocument/2006/relationships" xmlns:p="http://schemas.openxmlformats.org/presentationml/2006/main">
  <p:tag name="TIMING" val="|27.5"/>
</p:tagLst>
</file>

<file path=ppt/tags/tag3.xml><?xml version="1.0" encoding="utf-8"?>
<p:tagLst xmlns:a="http://schemas.openxmlformats.org/drawingml/2006/main" xmlns:r="http://schemas.openxmlformats.org/officeDocument/2006/relationships" xmlns:p="http://schemas.openxmlformats.org/presentationml/2006/main">
  <p:tag name="TIMING" val="|27.5"/>
</p:tagLst>
</file>

<file path=ppt/tags/tag4.xml><?xml version="1.0" encoding="utf-8"?>
<p:tagLst xmlns:a="http://schemas.openxmlformats.org/drawingml/2006/main" xmlns:r="http://schemas.openxmlformats.org/officeDocument/2006/relationships" xmlns:p="http://schemas.openxmlformats.org/presentationml/2006/main">
  <p:tag name="TIMING" val="|27.5"/>
</p:tagLst>
</file>

<file path=ppt/tags/tag5.xml><?xml version="1.0" encoding="utf-8"?>
<p:tagLst xmlns:a="http://schemas.openxmlformats.org/drawingml/2006/main" xmlns:r="http://schemas.openxmlformats.org/officeDocument/2006/relationships" xmlns:p="http://schemas.openxmlformats.org/presentationml/2006/main">
  <p:tag name="TIMING" val="|27.5"/>
</p:tagLst>
</file>

<file path=ppt/tags/tag6.xml><?xml version="1.0" encoding="utf-8"?>
<p:tagLst xmlns:a="http://schemas.openxmlformats.org/drawingml/2006/main" xmlns:r="http://schemas.openxmlformats.org/officeDocument/2006/relationships" xmlns:p="http://schemas.openxmlformats.org/presentationml/2006/main">
  <p:tag name="TIMING" val="|27.5"/>
</p:tagLst>
</file>

<file path=ppt/tags/tag7.xml><?xml version="1.0" encoding="utf-8"?>
<p:tagLst xmlns:a="http://schemas.openxmlformats.org/drawingml/2006/main" xmlns:r="http://schemas.openxmlformats.org/officeDocument/2006/relationships" xmlns:p="http://schemas.openxmlformats.org/presentationml/2006/main">
  <p:tag name="TIMING" val="|27.5"/>
</p:tagLst>
</file>

<file path=ppt/tags/tag8.xml><?xml version="1.0" encoding="utf-8"?>
<p:tagLst xmlns:a="http://schemas.openxmlformats.org/drawingml/2006/main" xmlns:r="http://schemas.openxmlformats.org/officeDocument/2006/relationships" xmlns:p="http://schemas.openxmlformats.org/presentationml/2006/main">
  <p:tag name="TIMING" val="|27.5"/>
</p:tagLst>
</file>

<file path=ppt/tags/tag9.xml><?xml version="1.0" encoding="utf-8"?>
<p:tagLst xmlns:a="http://schemas.openxmlformats.org/drawingml/2006/main" xmlns:r="http://schemas.openxmlformats.org/officeDocument/2006/relationships" xmlns:p="http://schemas.openxmlformats.org/presentationml/2006/main">
  <p:tag name="TIMING" val="|27.5"/>
</p:tagLst>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2040</TotalTime>
  <Words>850</Words>
  <Application>Microsoft Macintosh PowerPoint</Application>
  <PresentationFormat>On-screen Show (4:3)</PresentationFormat>
  <Paragraphs>141</Paragraphs>
  <Slides>25</Slides>
  <Notes>19</Notes>
  <HiddenSlides>0</HiddenSlides>
  <MMClips>1</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1_Blank Presentation</vt:lpstr>
      <vt:lpstr>Default Design</vt:lpstr>
      <vt:lpstr>3_Blank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Lucette Barber</dc:creator>
  <cp:lastModifiedBy>Lucette Barber</cp:lastModifiedBy>
  <cp:revision>67</cp:revision>
  <dcterms:created xsi:type="dcterms:W3CDTF">2013-01-30T16:05:14Z</dcterms:created>
  <dcterms:modified xsi:type="dcterms:W3CDTF">2013-06-07T15:31:34Z</dcterms:modified>
</cp:coreProperties>
</file>