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43"/>
  </p:notesMasterIdLst>
  <p:sldIdLst>
    <p:sldId id="773" r:id="rId2"/>
    <p:sldId id="774" r:id="rId3"/>
    <p:sldId id="775" r:id="rId4"/>
    <p:sldId id="819" r:id="rId5"/>
    <p:sldId id="788" r:id="rId6"/>
    <p:sldId id="790" r:id="rId7"/>
    <p:sldId id="777" r:id="rId8"/>
    <p:sldId id="778" r:id="rId9"/>
    <p:sldId id="779" r:id="rId10"/>
    <p:sldId id="780" r:id="rId11"/>
    <p:sldId id="783" r:id="rId12"/>
    <p:sldId id="784" r:id="rId13"/>
    <p:sldId id="782" r:id="rId14"/>
    <p:sldId id="786" r:id="rId15"/>
    <p:sldId id="787" r:id="rId16"/>
    <p:sldId id="824" r:id="rId17"/>
    <p:sldId id="791" r:id="rId18"/>
    <p:sldId id="822" r:id="rId19"/>
    <p:sldId id="794" r:id="rId20"/>
    <p:sldId id="823" r:id="rId21"/>
    <p:sldId id="820" r:id="rId22"/>
    <p:sldId id="793" r:id="rId23"/>
    <p:sldId id="792" r:id="rId24"/>
    <p:sldId id="821" r:id="rId25"/>
    <p:sldId id="808" r:id="rId26"/>
    <p:sldId id="776" r:id="rId27"/>
    <p:sldId id="781" r:id="rId28"/>
    <p:sldId id="795" r:id="rId29"/>
    <p:sldId id="798" r:id="rId30"/>
    <p:sldId id="814" r:id="rId31"/>
    <p:sldId id="815" r:id="rId32"/>
    <p:sldId id="817" r:id="rId33"/>
    <p:sldId id="818" r:id="rId34"/>
    <p:sldId id="811" r:id="rId35"/>
    <p:sldId id="800" r:id="rId36"/>
    <p:sldId id="812" r:id="rId37"/>
    <p:sldId id="801" r:id="rId38"/>
    <p:sldId id="813" r:id="rId39"/>
    <p:sldId id="802" r:id="rId40"/>
    <p:sldId id="803" r:id="rId41"/>
    <p:sldId id="7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9900"/>
    <a:srgbClr val="FF0000"/>
    <a:srgbClr val="0DBB0D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139" autoAdjust="0"/>
  </p:normalViewPr>
  <p:slideViewPr>
    <p:cSldViewPr>
      <p:cViewPr>
        <p:scale>
          <a:sx n="66" d="100"/>
          <a:sy n="66" d="100"/>
        </p:scale>
        <p:origin x="-1650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B8B48-80A7-43DA-A188-D0E60D56655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552BE-01AE-467E-8419-7071010280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43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BCEC9-63A3-4CA7-A82B-AF68C1EB549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2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BCEC9-63A3-4CA7-A82B-AF68C1EB549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2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BCEC9-63A3-4CA7-A82B-AF68C1EB549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2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55671-81AD-4844-86BC-3920D300305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08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B66DC7-B0C2-4263-9F1E-798084B9A616}" type="datetimeFigureOut">
              <a:rPr lang="en-CA" smtClean="0"/>
              <a:t>04/06/2013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7F4515-35AA-4F16-BF3F-7A9E10039D4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ahr.uvic.ca/nearbc/documents/2009/FNC-OCAP.pdf#page=23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 idx="4294967295"/>
          </p:nvPr>
        </p:nvSpPr>
        <p:spPr>
          <a:xfrm>
            <a:off x="1447800" y="533400"/>
            <a:ext cx="7696200" cy="2743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  <a:t>Empowerment  </a:t>
            </a:r>
            <a:b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</a:br>
            <a: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  <a:t>Evaluation</a:t>
            </a:r>
            <a:b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</a:br>
            <a: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  <a:t/>
            </a:r>
            <a:b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</a:br>
            <a:endParaRPr lang="en-US" sz="3600" dirty="0" smtClean="0">
              <a:solidFill>
                <a:srgbClr val="CC0000"/>
              </a:solidFill>
              <a:latin typeface="Lucida Sans" pitchFamily="34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5257800" y="4876800"/>
            <a:ext cx="3886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rgbClr val="CC0000"/>
                </a:solidFill>
                <a:latin typeface="Lucida Sans" pitchFamily="34" charset="0"/>
              </a:rPr>
              <a:t>Lawrence Deane,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rgbClr val="CC0000"/>
                </a:solidFill>
                <a:latin typeface="Lucida Sans" pitchFamily="34" charset="0"/>
              </a:rPr>
              <a:t>Associate Professor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rgbClr val="CC0000"/>
                </a:solidFill>
                <a:latin typeface="Lucida Sans" pitchFamily="34" charset="0"/>
              </a:rPr>
              <a:t>Faculty of Social Work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rgbClr val="CC0000"/>
                </a:solidFill>
                <a:latin typeface="Lucida Sans" pitchFamily="34" charset="0"/>
              </a:rPr>
              <a:t>University of Manitoba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2348880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  <a:t/>
            </a:r>
            <a:b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</a:br>
            <a: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  <a:t/>
            </a:r>
            <a:b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</a:br>
            <a:r>
              <a:rPr lang="en-US" sz="4300" dirty="0" smtClean="0">
                <a:solidFill>
                  <a:srgbClr val="CC0000"/>
                </a:solidFill>
                <a:latin typeface="Lucida Sans" pitchFamily="34" charset="0"/>
              </a:rPr>
              <a:t>Key Principles</a:t>
            </a:r>
          </a:p>
        </p:txBody>
      </p:sp>
    </p:spTree>
    <p:extLst>
      <p:ext uri="{BB962C8B-B14F-4D97-AF65-F5344CB8AC3E}">
        <p14:creationId xmlns:p14="http://schemas.microsoft.com/office/powerpoint/2010/main" val="38565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IMG_070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165304"/>
            <a:ext cx="25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FFFF"/>
                </a:solidFill>
              </a:rPr>
              <a:t>148 Properties </a:t>
            </a:r>
            <a:endParaRPr lang="en-CA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ICR crew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50"/>
            <a:ext cx="9144000" cy="685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4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5" descr="scan0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9144000" cy="606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2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China April 2008 Nanjing Training 15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8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China April 2008 Nanjing Training 15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19096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uiExpand="1" build="allAtOnce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rId2" tooltip="Page 2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OCAP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Ownership, Control, Access and Possession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OCAP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Ownership, Control, Access and Possession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Sanctioned by the First Nations Information Governance Committee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Report title: OCAP: Ownership,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Control, Access and Possession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© Copyright 2007 National Aborig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inal Health Organization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ISBN: 978-0-9780785-8-4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Date Published: April 2007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OAAPH [now known as the National Aborigin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 Health Organization (NAHO)] receives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funding from Health Canada to assist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it to undertake knowledge-based activities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including education, research and disseminati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 of information to promote health issues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affecting Aboriginal persons. Ho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wever, the contents and conc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lusions of this report are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solely that of the authors and not attributable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whole or in part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 Health Canada.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National Aboriginal Hea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lth Organization, an Aborigin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al-designed and -controlled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body, will influence and advance the health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 well-being of Aboriginal Peoples by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0" name="Rectangle 30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carrying out knowledge-based strategies.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1" name="Rectangle 31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 report should be cited as: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2" name="Rectangle 32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First Nations Centre. (2007).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4" name="Rectangle 33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OCAP: Ownership, Control, Access and Possession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6" name="Rectangle 35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Sanctioned by the First Nations Information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7" name="Rectangle 36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Governance Committee, Assembly of First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8" name="Rectangle 37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Nations. Ottawa: National Abor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9" name="Rectangle 38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iginal Health Organization.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0" name="Rectangle 39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queries or copyright requests, please contact: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1" name="Rectangle 40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National Aboriginal Health Organization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2" name="Rectangle 41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220 Laurier Avenue West, Suite 1200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3" name="Rectangle 42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Ottawa, ON K1P 5Z9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4" name="Rectangle 43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Tel: (613) 237-9462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5" name="Rectangle 44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Toll-free: 1-877-602-4445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6" name="Rectangle 45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Fax: (613) 237-1810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7" name="Rectangle 46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E-mail: naho@naho.ca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8" name="Rectangle 47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Website: www.naho.ca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19" name="Rectangle 48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Under the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0" name="Rectangle 49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Canadian Constitution Act, 1982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1" name="Rectangle 50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the term Aboriginal Peoples refers to First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2" name="Rectangle 51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Nations, Inuit and Métis people living in Cana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3" name="Rectangle 52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da. However, common use of the term is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4" name="Rectangle 53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not always inclusive of all th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5" name="Rectangle 54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ree distinct people and much of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6" name="Rectangle 55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available research only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7" name="Rectangle 56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focuses on particular segments of the 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8" name="Rectangle 57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boriginal population. NAHO makes every effort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29" name="Rectangle 58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 ensure the term is used appropriately.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30" name="Rectangle 59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If you have questions or comments about this guide,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31" name="Rectangle 60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please contact us at: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36" name="Rectangle 61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First Nations Centre @ NAHO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37" name="Rectangle 62"/>
          <p:cNvSpPr>
            <a:spLocks noChangeArrowheads="1"/>
          </p:cNvSpPr>
          <p:nvPr/>
        </p:nvSpPr>
        <p:spPr bwMode="auto">
          <a:xfrm>
            <a:off x="152400" y="13901"/>
            <a:ext cx="27210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220 Laurier Avenue West, Suite 1200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38" name="Rectangle 63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Ottawa, ON K1P 5Z9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39" name="Rectangle 64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Tel: (613) 237-9462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40" name="Rectangle 65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Toll-free: 1-877-602-4445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41" name="Rectangle 66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Fax: (613) 237-1810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42" name="Rectangle 67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E-mail: fnc@naho.ca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43" name="Rectangle 68"/>
          <p:cNvSpPr>
            <a:spLocks noChangeArrowheads="1"/>
          </p:cNvSpPr>
          <p:nvPr/>
        </p:nvSpPr>
        <p:spPr bwMode="auto">
          <a:xfrm>
            <a:off x="152400" y="152400"/>
            <a:ext cx="5462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www.naho.ca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44" name="Rectangle 65543"/>
          <p:cNvSpPr/>
          <p:nvPr/>
        </p:nvSpPr>
        <p:spPr>
          <a:xfrm>
            <a:off x="971600" y="162880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>
                <a:solidFill>
                  <a:srgbClr val="C00000"/>
                </a:solidFill>
                <a:latin typeface="Lucida Sans" pitchFamily="34" charset="0"/>
              </a:rPr>
              <a:t>OCAP</a:t>
            </a:r>
          </a:p>
          <a:p>
            <a:endParaRPr lang="en-CA" sz="3600" dirty="0" smtClean="0">
              <a:solidFill>
                <a:srgbClr val="C00000"/>
              </a:solidFill>
              <a:latin typeface="Lucida Sans" pitchFamily="34" charset="0"/>
            </a:endParaRPr>
          </a:p>
          <a:p>
            <a:r>
              <a:rPr lang="en-CA" sz="3600" dirty="0" smtClean="0">
                <a:solidFill>
                  <a:srgbClr val="C00000"/>
                </a:solidFill>
                <a:latin typeface="Lucida Sans" pitchFamily="34" charset="0"/>
              </a:rPr>
              <a:t>Ownership</a:t>
            </a:r>
          </a:p>
          <a:p>
            <a:r>
              <a:rPr lang="en-CA" sz="3600" dirty="0" smtClean="0">
                <a:solidFill>
                  <a:srgbClr val="C00000"/>
                </a:solidFill>
                <a:latin typeface="Lucida Sans" pitchFamily="34" charset="0"/>
              </a:rPr>
              <a:t>Control</a:t>
            </a:r>
          </a:p>
          <a:p>
            <a:r>
              <a:rPr lang="en-CA" sz="3600" dirty="0" smtClean="0">
                <a:solidFill>
                  <a:srgbClr val="C00000"/>
                </a:solidFill>
                <a:latin typeface="Lucida Sans" pitchFamily="34" charset="0"/>
              </a:rPr>
              <a:t>Access</a:t>
            </a:r>
          </a:p>
          <a:p>
            <a:r>
              <a:rPr lang="en-CA" sz="3600" dirty="0" smtClean="0">
                <a:solidFill>
                  <a:srgbClr val="C00000"/>
                </a:solidFill>
                <a:latin typeface="Lucida Sans" pitchFamily="34" charset="0"/>
              </a:rPr>
              <a:t>Possession</a:t>
            </a:r>
            <a:endParaRPr lang="en-CA" sz="3600" dirty="0">
              <a:solidFill>
                <a:srgbClr val="C00000"/>
              </a:solidFill>
              <a:latin typeface="Lucida Sans" pitchFamily="34" charset="0"/>
            </a:endParaRPr>
          </a:p>
          <a:p>
            <a:endParaRPr lang="en-CA" sz="3600" dirty="0" smtClean="0">
              <a:solidFill>
                <a:srgbClr val="C00000"/>
              </a:solidFill>
              <a:latin typeface="Lucida Sans" pitchFamily="34" charset="0"/>
            </a:endParaRPr>
          </a:p>
          <a:p>
            <a:r>
              <a:rPr lang="en-CA" sz="2800" dirty="0" smtClean="0">
                <a:solidFill>
                  <a:srgbClr val="C00000"/>
                </a:solidFill>
                <a:latin typeface="Lucida Sans" pitchFamily="34" charset="0"/>
              </a:rPr>
              <a:t>Sanctioned </a:t>
            </a:r>
            <a:r>
              <a:rPr lang="en-CA" sz="2800" dirty="0">
                <a:solidFill>
                  <a:srgbClr val="C00000"/>
                </a:solidFill>
                <a:latin typeface="Lucida Sans" pitchFamily="34" charset="0"/>
              </a:rPr>
              <a:t>by the First Nations Information Governance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26435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043608" y="5334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Reasons for Community Control (Empowerment)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133600" y="2362200"/>
            <a:ext cx="670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Ethics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Epistemology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4321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043608" y="5334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Reasons for Community Control (Empowerment)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133600" y="2362200"/>
            <a:ext cx="6705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Ethics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363663" lvl="1" indent="-457200">
              <a:buFont typeface="Lucida Sans" pitchFamily="34" charset="0"/>
              <a:buChar char="–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Respectful</a:t>
            </a:r>
          </a:p>
          <a:p>
            <a:pPr marL="1363663" lvl="1" indent="-457200">
              <a:buFont typeface="Lucida Sans" pitchFamily="34" charset="0"/>
              <a:buChar char="–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Non-coercive</a:t>
            </a:r>
          </a:p>
          <a:p>
            <a:pPr marL="1363663" lvl="1" indent="-457200">
              <a:buFont typeface="Lucida Sans" pitchFamily="34" charset="0"/>
              <a:buChar char="–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Confidentiality</a:t>
            </a:r>
          </a:p>
          <a:p>
            <a:pPr marL="1363663" lvl="1" indent="-457200">
              <a:buFont typeface="Lucida Sans" pitchFamily="34" charset="0"/>
              <a:buChar char="–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Reports with integrity</a:t>
            </a:r>
          </a:p>
          <a:p>
            <a:pPr marL="1363663" lvl="1" indent="-457200">
              <a:buFont typeface="Lucida Sans" pitchFamily="34" charset="0"/>
              <a:buChar char="–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363663" lvl="1" indent="-457200">
              <a:buFont typeface="Lucida Sans" pitchFamily="34" charset="0"/>
              <a:buChar char="–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Redistributes power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7391400" cy="15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Epistemology – </a:t>
            </a:r>
            <a:r>
              <a:rPr lang="en-US" altLang="zh-CN" sz="24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study of methods, </a:t>
            </a:r>
            <a:r>
              <a:rPr lang="en-US" altLang="zh-CN" sz="24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validity, </a:t>
            </a:r>
            <a:r>
              <a:rPr lang="en-US" altLang="zh-CN" sz="24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and scope of knowledge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043608" y="2525487"/>
            <a:ext cx="81003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How to develop accurate knowledge </a:t>
            </a:r>
          </a:p>
          <a:p>
            <a:pPr>
              <a:tabLst>
                <a:tab pos="444500" algn="l"/>
              </a:tabLst>
            </a:pPr>
            <a:endParaRPr lang="en-US" sz="3200" dirty="0" smtClean="0">
              <a:solidFill>
                <a:srgbClr val="CC0000"/>
              </a:solidFill>
              <a:latin typeface="Lucida Sans" pitchFamily="34" charset="0"/>
            </a:endParaRPr>
          </a:p>
          <a:p>
            <a:pPr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How do you know it is accurate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3568" y="3140968"/>
            <a:ext cx="8100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Participatory methods build authentic knowledge</a:t>
            </a:r>
          </a:p>
        </p:txBody>
      </p:sp>
    </p:spTree>
    <p:extLst>
      <p:ext uri="{BB962C8B-B14F-4D97-AF65-F5344CB8AC3E}">
        <p14:creationId xmlns:p14="http://schemas.microsoft.com/office/powerpoint/2010/main" val="20583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5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/>
          </p:cNvSpPr>
          <p:nvPr/>
        </p:nvSpPr>
        <p:spPr bwMode="auto">
          <a:xfrm>
            <a:off x="1192213" y="588622"/>
            <a:ext cx="77724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dirty="0">
                <a:solidFill>
                  <a:srgbClr val="CC0000"/>
                </a:solidFill>
                <a:latin typeface="Lucida Sans" pitchFamily="34" charset="0"/>
              </a:rPr>
              <a:t>Empowerment  </a:t>
            </a:r>
            <a:r>
              <a:rPr lang="en-US" sz="3600" dirty="0" smtClean="0">
                <a:solidFill>
                  <a:srgbClr val="CC0000"/>
                </a:solidFill>
                <a:latin typeface="Lucida Sans" pitchFamily="34" charset="0"/>
              </a:rPr>
              <a:t>Evaluation</a:t>
            </a:r>
            <a:endParaRPr lang="en-US" sz="3600" dirty="0">
              <a:solidFill>
                <a:srgbClr val="CC0000"/>
              </a:solidFill>
              <a:latin typeface="Lucida Sans" pitchFamily="34" charset="0"/>
            </a:endParaRP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66573" y="1995373"/>
            <a:ext cx="59547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Action Research</a:t>
            </a:r>
          </a:p>
        </p:txBody>
      </p:sp>
      <p:sp>
        <p:nvSpPr>
          <p:cNvPr id="9219" name="Rectangle 4"/>
          <p:cNvSpPr>
            <a:spLocks/>
          </p:cNvSpPr>
          <p:nvPr/>
        </p:nvSpPr>
        <p:spPr bwMode="auto">
          <a:xfrm>
            <a:off x="2133600" y="4114800"/>
            <a:ext cx="68310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endParaRPr lang="zh-CN" altLang="en-US" sz="3200" b="1">
              <a:solidFill>
                <a:srgbClr val="CC0000"/>
              </a:solidFill>
              <a:ea typeface="宋体" pitchFamily="2" charset="-122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291554" y="3068960"/>
            <a:ext cx="59547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635000" eaLnBrk="0" hangingPunct="0">
              <a:spcBef>
                <a:spcPct val="20000"/>
              </a:spcBef>
              <a:buFont typeface="Arial" charset="0"/>
              <a:buNone/>
              <a:tabLst>
                <a:tab pos="723900" algn="l"/>
                <a:tab pos="1168400" algn="l"/>
                <a:tab pos="1879600" algn="l"/>
              </a:tabLst>
            </a:pPr>
            <a:r>
              <a:rPr lang="en-US" altLang="zh-CN" sz="3200" b="1" dirty="0">
                <a:solidFill>
                  <a:srgbClr val="CC0000"/>
                </a:solidFill>
                <a:ea typeface="宋体" pitchFamily="2" charset="-122"/>
              </a:rPr>
              <a:t>	-	</a:t>
            </a: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Research in </a:t>
            </a:r>
            <a:r>
              <a:rPr lang="en-US" altLang="zh-CN" sz="32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social justice settings</a:t>
            </a:r>
            <a:endParaRPr lang="en-US" altLang="zh-CN" sz="32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2291554" y="4140653"/>
            <a:ext cx="5954713" cy="12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635000" eaLnBrk="0" hangingPunct="0">
              <a:spcBef>
                <a:spcPct val="20000"/>
              </a:spcBef>
              <a:buFont typeface="Arial" charset="0"/>
              <a:buNone/>
              <a:tabLst>
                <a:tab pos="723900" algn="l"/>
                <a:tab pos="1168400" algn="l"/>
                <a:tab pos="1879600" algn="l"/>
              </a:tabLst>
            </a:pPr>
            <a:r>
              <a:rPr lang="en-US" altLang="zh-CN" sz="3200" b="1" dirty="0">
                <a:solidFill>
                  <a:srgbClr val="CC0000"/>
                </a:solidFill>
                <a:ea typeface="宋体" pitchFamily="2" charset="-122"/>
              </a:rPr>
              <a:t>	</a:t>
            </a: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	NASA</a:t>
            </a:r>
          </a:p>
          <a:p>
            <a:pPr marL="1257300" indent="-635000" eaLnBrk="0" hangingPunct="0">
              <a:spcBef>
                <a:spcPct val="20000"/>
              </a:spcBef>
              <a:buFont typeface="Arial" charset="0"/>
              <a:buNone/>
              <a:tabLst>
                <a:tab pos="723900" algn="l"/>
                <a:tab pos="1168400" algn="l"/>
                <a:tab pos="1879600" algn="l"/>
              </a:tabLst>
            </a:pP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 -	Hewlett Packard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291554" y="5260135"/>
            <a:ext cx="6858000" cy="7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indent="-635000" eaLnBrk="0" hangingPunct="0">
              <a:spcBef>
                <a:spcPct val="20000"/>
              </a:spcBef>
              <a:buFont typeface="Arial" charset="0"/>
              <a:buNone/>
              <a:tabLst>
                <a:tab pos="723900" algn="l"/>
                <a:tab pos="1168400" algn="l"/>
                <a:tab pos="1879600" algn="l"/>
              </a:tabLst>
            </a:pPr>
            <a:r>
              <a:rPr lang="en-US" altLang="zh-CN" sz="3200" b="1" dirty="0">
                <a:solidFill>
                  <a:srgbClr val="CC0000"/>
                </a:solidFill>
                <a:ea typeface="宋体" pitchFamily="2" charset="-122"/>
              </a:rPr>
              <a:t>	-</a:t>
            </a: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	</a:t>
            </a:r>
            <a:r>
              <a:rPr lang="en-US" altLang="zh-CN" sz="32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David </a:t>
            </a:r>
            <a:r>
              <a:rPr lang="en-US" altLang="zh-CN" sz="3200" dirty="0" err="1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Fetterman</a:t>
            </a:r>
            <a:r>
              <a:rPr lang="en-US" altLang="zh-CN" sz="32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 – Pres. 1994</a:t>
            </a:r>
          </a:p>
          <a:p>
            <a:pPr marL="1714500" lvl="1" indent="-635000" eaLnBrk="0" hangingPunct="0">
              <a:spcBef>
                <a:spcPct val="20000"/>
              </a:spcBef>
              <a:buFont typeface="Arial" charset="0"/>
              <a:buNone/>
              <a:tabLst>
                <a:tab pos="723900" algn="l"/>
                <a:tab pos="1168400" algn="l"/>
                <a:tab pos="1879600" algn="l"/>
              </a:tabLst>
            </a:pPr>
            <a:r>
              <a:rPr lang="en-US" altLang="zh-CN" sz="32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American Evaluation Society</a:t>
            </a:r>
            <a:endParaRPr lang="en-US" altLang="zh-CN" sz="32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1600198" y="1348765"/>
            <a:ext cx="5954713" cy="64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Origins:</a:t>
            </a:r>
            <a:endParaRPr lang="en-US" altLang="zh-CN" sz="32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9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043608" y="5334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Reasons for Community Control (Empowerment)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133600" y="2362200"/>
            <a:ext cx="670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Ethics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Epistemology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1241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67386" y="692696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Action Research</a:t>
            </a:r>
            <a:endParaRPr lang="en-US" altLang="zh-CN" sz="36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403648" y="2114026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Community carries out research on itself</a:t>
            </a:r>
            <a:endParaRPr lang="en-US" altLang="zh-CN" sz="36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179512" y="3861048"/>
            <a:ext cx="59547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Empowerment Evaluation</a:t>
            </a:r>
            <a:endParaRPr lang="en-US" altLang="zh-CN" sz="36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439303" y="4725144"/>
            <a:ext cx="694912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Community evaluates its own work</a:t>
            </a:r>
          </a:p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/its own programs</a:t>
            </a:r>
            <a:endParaRPr lang="en-US" altLang="zh-CN" sz="36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40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79712" y="3132585"/>
            <a:ext cx="6123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Facilitator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Technical resource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person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475656" y="1484784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Role </a:t>
            </a: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of the Evaluator</a:t>
            </a:r>
          </a:p>
        </p:txBody>
      </p:sp>
    </p:spTree>
    <p:extLst>
      <p:ext uri="{BB962C8B-B14F-4D97-AF65-F5344CB8AC3E}">
        <p14:creationId xmlns:p14="http://schemas.microsoft.com/office/powerpoint/2010/main" val="33573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Assumptions</a:t>
            </a:r>
            <a:endParaRPr lang="en-US" altLang="zh-CN" sz="36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57400" y="1398588"/>
            <a:ext cx="6705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All stakeholders - interest in program improvement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Funders, researchers, staff form an evaluation ‘community’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Commitment to competent social science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All research is vulnerable to bias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7400" y="2708921"/>
            <a:ext cx="6475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  <a:p>
            <a:pPr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1264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3112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Copy of North End April 2008 Nanjing Training 17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1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0 Alfred Ave Cluste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4213" y="85725"/>
            <a:ext cx="9828213" cy="737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28759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600" b="1" dirty="0" smtClean="0">
                <a:solidFill>
                  <a:srgbClr val="0000FF"/>
                </a:solidFill>
                <a:latin typeface="Lucida Sans" pitchFamily="34" charset="0"/>
              </a:rPr>
              <a:t>Design</a:t>
            </a:r>
            <a:endParaRPr lang="en-US" sz="3600" b="1" dirty="0">
              <a:solidFill>
                <a:srgbClr val="0000FF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10079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187624" y="1398588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40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Empowerment</a:t>
            </a:r>
            <a:endParaRPr lang="en-US" altLang="zh-CN" sz="40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195736" y="2780928"/>
            <a:ext cx="583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Process by which people take charge of their environment – physical, economic, social, cultural psychological</a:t>
            </a:r>
          </a:p>
        </p:txBody>
      </p:sp>
    </p:spTree>
    <p:extLst>
      <p:ext uri="{BB962C8B-B14F-4D97-AF65-F5344CB8AC3E}">
        <p14:creationId xmlns:p14="http://schemas.microsoft.com/office/powerpoint/2010/main" val="5616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My questions</a:t>
            </a:r>
            <a:endParaRPr lang="en-US" altLang="zh-CN" sz="36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57400" y="2708920"/>
            <a:ext cx="670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“How can North End Housing Project become more culturally appropriate”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  <a:p>
            <a:pPr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40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Community re-write</a:t>
            </a:r>
            <a:endParaRPr lang="en-US" altLang="zh-CN" sz="40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57400" y="2708920"/>
            <a:ext cx="670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“North End Housing Project is fixing up some old buildings on the street. </a:t>
            </a:r>
          </a:p>
          <a:p>
            <a:pPr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4625"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How can they help with culture”</a:t>
            </a:r>
          </a:p>
        </p:txBody>
      </p:sp>
    </p:spTree>
    <p:extLst>
      <p:ext uri="{BB962C8B-B14F-4D97-AF65-F5344CB8AC3E}">
        <p14:creationId xmlns:p14="http://schemas.microsoft.com/office/powerpoint/2010/main" val="16270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736848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40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Most common response</a:t>
            </a:r>
            <a:endParaRPr lang="en-US" altLang="zh-CN" sz="40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57400" y="270892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“No answer”</a:t>
            </a:r>
          </a:p>
        </p:txBody>
      </p:sp>
    </p:spTree>
    <p:extLst>
      <p:ext uri="{BB962C8B-B14F-4D97-AF65-F5344CB8AC3E}">
        <p14:creationId xmlns:p14="http://schemas.microsoft.com/office/powerpoint/2010/main" val="24859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4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40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Community members’ questions</a:t>
            </a:r>
            <a:endParaRPr lang="en-US" altLang="zh-CN" sz="40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57400" y="2708920"/>
            <a:ext cx="670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“Do you have a spirit name?” </a:t>
            </a:r>
          </a:p>
          <a:p>
            <a:pPr>
              <a:tabLst>
                <a:tab pos="444500" algn="l"/>
              </a:tabLst>
            </a:pP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4625" indent="-174625"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“What kind of ceremonies have you been to?”</a:t>
            </a:r>
          </a:p>
        </p:txBody>
      </p:sp>
    </p:spTree>
    <p:extLst>
      <p:ext uri="{BB962C8B-B14F-4D97-AF65-F5344CB8AC3E}">
        <p14:creationId xmlns:p14="http://schemas.microsoft.com/office/powerpoint/2010/main" val="16082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12733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600" b="1" dirty="0" smtClean="0">
                <a:solidFill>
                  <a:srgbClr val="0000FF"/>
                </a:solidFill>
                <a:latin typeface="Lucida Sans" pitchFamily="34" charset="0"/>
              </a:rPr>
              <a:t>Conduct</a:t>
            </a:r>
            <a:endParaRPr lang="en-US" sz="3600" b="1" dirty="0">
              <a:solidFill>
                <a:srgbClr val="0000FF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4075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12733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4075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12733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600" b="1" dirty="0">
                <a:solidFill>
                  <a:srgbClr val="0000FF"/>
                </a:solidFill>
                <a:latin typeface="Lucida Sans" pitchFamily="34" charset="0"/>
              </a:rPr>
              <a:t>Use/Dissemination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4075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187624" y="1398588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40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Empowerment</a:t>
            </a:r>
            <a:endParaRPr lang="en-US" altLang="zh-CN" sz="40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555776" y="2780928"/>
            <a:ext cx="518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Decision-making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Self-perception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Increased resources</a:t>
            </a:r>
          </a:p>
        </p:txBody>
      </p:sp>
    </p:spTree>
    <p:extLst>
      <p:ext uri="{BB962C8B-B14F-4D97-AF65-F5344CB8AC3E}">
        <p14:creationId xmlns:p14="http://schemas.microsoft.com/office/powerpoint/2010/main" val="20172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524000" y="533400"/>
            <a:ext cx="595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(Empowering) Evaluation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81200" y="2895600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Purpose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Design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Conduct</a:t>
            </a:r>
            <a:endParaRPr lang="en-US" sz="3200" dirty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Analysis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Use/Dissemination </a:t>
            </a: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(knowledge mobilization</a:t>
            </a:r>
            <a:r>
              <a:rPr lang="en-US" sz="3200" dirty="0">
                <a:solidFill>
                  <a:srgbClr val="CC000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905000" y="1828800"/>
            <a:ext cx="5954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6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Community control of </a:t>
            </a:r>
          </a:p>
        </p:txBody>
      </p:sp>
    </p:spTree>
    <p:extLst>
      <p:ext uri="{BB962C8B-B14F-4D97-AF65-F5344CB8AC3E}">
        <p14:creationId xmlns:p14="http://schemas.microsoft.com/office/powerpoint/2010/main" val="4075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 descr="Family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4575" y="-6350"/>
            <a:ext cx="10512425" cy="688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4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267745" y="3212976"/>
            <a:ext cx="51125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Consumes time</a:t>
            </a:r>
          </a:p>
          <a:p>
            <a:pPr>
              <a:tabLst>
                <a:tab pos="444500" algn="l"/>
              </a:tabLst>
            </a:pPr>
            <a:endParaRPr lang="en-US" sz="3200" dirty="0" smtClean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Shapes perceptions</a:t>
            </a:r>
            <a:endParaRPr lang="en-US" altLang="zh-CN" sz="32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altLang="zh-CN" sz="3200" dirty="0" smtClean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r>
              <a:rPr lang="en-US" sz="3200" dirty="0" smtClean="0">
                <a:solidFill>
                  <a:srgbClr val="CC0000"/>
                </a:solidFill>
                <a:latin typeface="Lucida Sans" pitchFamily="34" charset="0"/>
              </a:rPr>
              <a:t>Releases resources</a:t>
            </a: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sz="3200" dirty="0" smtClean="0">
              <a:solidFill>
                <a:srgbClr val="CC0000"/>
              </a:solidFill>
              <a:latin typeface="Lucida Sans" pitchFamily="34" charset="0"/>
            </a:endParaRPr>
          </a:p>
          <a:p>
            <a:pPr marL="177800" indent="-177800">
              <a:buFontTx/>
              <a:buChar char="•"/>
              <a:tabLst>
                <a:tab pos="444500" algn="l"/>
              </a:tabLst>
            </a:pPr>
            <a:endParaRPr lang="en-US" altLang="zh-CN" sz="32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  <a:p>
            <a:pPr marL="1143000" lvl="2" indent="-228600">
              <a:buFont typeface="Garamond" pitchFamily="18" charset="0"/>
              <a:buChar char="-"/>
              <a:tabLst>
                <a:tab pos="444500" algn="l"/>
              </a:tabLst>
            </a:pP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259632" y="660792"/>
            <a:ext cx="5954713" cy="11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en-US" sz="4000" dirty="0">
                <a:solidFill>
                  <a:srgbClr val="CC0000"/>
                </a:solidFill>
                <a:latin typeface="Lucida Sans" pitchFamily="34" charset="0"/>
              </a:rPr>
              <a:t>Research is an important resource </a:t>
            </a:r>
          </a:p>
        </p:txBody>
      </p:sp>
    </p:spTree>
    <p:extLst>
      <p:ext uri="{BB962C8B-B14F-4D97-AF65-F5344CB8AC3E}">
        <p14:creationId xmlns:p14="http://schemas.microsoft.com/office/powerpoint/2010/main" val="24283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1828800" y="2057400"/>
            <a:ext cx="693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Research in social settings has always been political.  It either maintains, explains, or justifies the status quo </a:t>
            </a:r>
            <a:r>
              <a:rPr lang="en-US" altLang="zh-CN" sz="32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- or </a:t>
            </a: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questions it.  </a:t>
            </a:r>
          </a:p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			</a:t>
            </a:r>
            <a:endParaRPr lang="en-US" altLang="zh-CN" sz="3200" dirty="0" smtClean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	</a:t>
            </a:r>
            <a:r>
              <a:rPr lang="en-US" altLang="zh-CN" sz="32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		- </a:t>
            </a:r>
            <a:r>
              <a:rPr lang="en-US" altLang="zh-CN" sz="3200" dirty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Rajesh </a:t>
            </a:r>
            <a:r>
              <a:rPr lang="en-US" altLang="zh-CN" sz="3200" dirty="0" err="1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Tandon</a:t>
            </a:r>
            <a:endParaRPr lang="en-US" altLang="zh-CN" sz="3200" b="1" dirty="0" smtClean="0">
              <a:solidFill>
                <a:srgbClr val="CC0000"/>
              </a:solidFill>
              <a:ea typeface="宋体" pitchFamily="2" charset="-122"/>
            </a:endParaRPr>
          </a:p>
          <a:p>
            <a:pPr indent="127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b="1" dirty="0">
                <a:solidFill>
                  <a:srgbClr val="CC0000"/>
                </a:solidFill>
                <a:ea typeface="宋体" pitchFamily="2" charset="-122"/>
              </a:rPr>
              <a:t>	</a:t>
            </a:r>
            <a:r>
              <a:rPr lang="en-US" altLang="zh-CN" sz="2400" dirty="0" smtClean="0">
                <a:solidFill>
                  <a:srgbClr val="CC0000"/>
                </a:solidFill>
                <a:latin typeface="Lucida Sans" pitchFamily="34" charset="0"/>
                <a:ea typeface="宋体" pitchFamily="2" charset="-122"/>
              </a:rPr>
              <a:t>Participatory Research in Asia 	(PRIA)</a:t>
            </a:r>
            <a:endParaRPr lang="en-US" altLang="zh-CN" sz="2400" dirty="0">
              <a:solidFill>
                <a:srgbClr val="CC0000"/>
              </a:solidFill>
              <a:latin typeface="Lucida San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04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amaged Housi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5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6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 descr="China April 2008 Nanjing Training 16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7 Derelict house in the Fire Zon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16439</TotalTime>
  <Words>875</Words>
  <Application>Microsoft Office PowerPoint</Application>
  <PresentationFormat>On-screen Show (4:3)</PresentationFormat>
  <Paragraphs>248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Clarity</vt:lpstr>
      <vt:lpstr>Empowerment   Evaluation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Deane</dc:creator>
  <cp:lastModifiedBy>Daniel Gravenor</cp:lastModifiedBy>
  <cp:revision>401</cp:revision>
  <dcterms:created xsi:type="dcterms:W3CDTF">2011-10-19T13:40:31Z</dcterms:created>
  <dcterms:modified xsi:type="dcterms:W3CDTF">2013-06-04T19:00:11Z</dcterms:modified>
</cp:coreProperties>
</file>