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335" r:id="rId2"/>
    <p:sldId id="256" r:id="rId3"/>
    <p:sldId id="305" r:id="rId4"/>
    <p:sldId id="257" r:id="rId5"/>
    <p:sldId id="310" r:id="rId6"/>
    <p:sldId id="325" r:id="rId7"/>
    <p:sldId id="306" r:id="rId8"/>
    <p:sldId id="328" r:id="rId9"/>
    <p:sldId id="313" r:id="rId10"/>
    <p:sldId id="326" r:id="rId11"/>
    <p:sldId id="329" r:id="rId12"/>
    <p:sldId id="330" r:id="rId13"/>
    <p:sldId id="331" r:id="rId14"/>
    <p:sldId id="332" r:id="rId15"/>
    <p:sldId id="333" r:id="rId16"/>
    <p:sldId id="327" r:id="rId17"/>
    <p:sldId id="334" r:id="rId18"/>
    <p:sldId id="30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1F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934" autoAdjust="0"/>
  </p:normalViewPr>
  <p:slideViewPr>
    <p:cSldViewPr>
      <p:cViewPr>
        <p:scale>
          <a:sx n="50" d="100"/>
          <a:sy n="50" d="100"/>
        </p:scale>
        <p:origin x="-1956" y="-1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885FBE-802E-4B28-8138-3FCD70556388}" type="datetimeFigureOut">
              <a:rPr lang="en-CA" smtClean="0"/>
              <a:t>03/06/2013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75A8A0-41FC-4100-88E5-7AAC7407212B}" type="slidenum">
              <a:rPr lang="en-CA" smtClean="0"/>
              <a:t>‹#›</a:t>
            </a:fld>
            <a:endParaRPr lang="en-CA"/>
          </a:p>
        </p:txBody>
      </p:sp>
    </p:spTree>
    <p:extLst>
      <p:ext uri="{BB962C8B-B14F-4D97-AF65-F5344CB8AC3E}">
        <p14:creationId xmlns:p14="http://schemas.microsoft.com/office/powerpoint/2010/main" val="2872985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Handouts</a:t>
            </a:r>
            <a:r>
              <a:rPr lang="en-CA" dirty="0" smtClean="0"/>
              <a:t>:</a:t>
            </a:r>
          </a:p>
          <a:p>
            <a:r>
              <a:rPr lang="en-US" dirty="0" smtClean="0"/>
              <a:t>Primer</a:t>
            </a:r>
            <a:r>
              <a:rPr lang="en-US" baseline="0" dirty="0" smtClean="0"/>
              <a:t> worksheets 1, 2, 3</a:t>
            </a:r>
          </a:p>
          <a:p>
            <a:r>
              <a:rPr lang="en-US" baseline="0" dirty="0" smtClean="0"/>
              <a:t>Sunshine House example</a:t>
            </a:r>
          </a:p>
          <a:p>
            <a:r>
              <a:rPr lang="en-US" baseline="0" dirty="0" smtClean="0"/>
              <a:t>Plain language</a:t>
            </a:r>
          </a:p>
          <a:p>
            <a:r>
              <a:rPr lang="en-US" baseline="0" dirty="0" smtClean="0"/>
              <a:t>KT primer – link to online and 8 copies (one per group)</a:t>
            </a:r>
            <a:endParaRPr lang="en-US" dirty="0" smtClean="0"/>
          </a:p>
        </p:txBody>
      </p:sp>
      <p:sp>
        <p:nvSpPr>
          <p:cNvPr id="4" name="Slide Number Placeholder 3"/>
          <p:cNvSpPr>
            <a:spLocks noGrp="1"/>
          </p:cNvSpPr>
          <p:nvPr>
            <p:ph type="sldNum" sz="quarter" idx="10"/>
          </p:nvPr>
        </p:nvSpPr>
        <p:spPr/>
        <p:txBody>
          <a:bodyPr/>
          <a:lstStyle/>
          <a:p>
            <a:fld id="{B375A8A0-41FC-4100-88E5-7AAC7407212B}" type="slidenum">
              <a:rPr lang="en-CA" smtClean="0"/>
              <a:t>1</a:t>
            </a:fld>
            <a:endParaRPr lang="en-CA"/>
          </a:p>
        </p:txBody>
      </p:sp>
    </p:spTree>
    <p:extLst>
      <p:ext uri="{BB962C8B-B14F-4D97-AF65-F5344CB8AC3E}">
        <p14:creationId xmlns:p14="http://schemas.microsoft.com/office/powerpoint/2010/main" val="597872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Choose the right format</a:t>
            </a:r>
            <a:r>
              <a:rPr lang="en-US" baseline="0" dirty="0" smtClean="0"/>
              <a:t> and style</a:t>
            </a:r>
            <a:endParaRPr lang="en-US" dirty="0" smtClean="0"/>
          </a:p>
          <a:p>
            <a:r>
              <a:rPr lang="en-US" dirty="0" smtClean="0"/>
              <a:t>What are the most appropriate ways to present information to your audience</a:t>
            </a:r>
          </a:p>
          <a:p>
            <a:r>
              <a:rPr lang="en-US" dirty="0" smtClean="0"/>
              <a:t>Use plain language</a:t>
            </a:r>
          </a:p>
          <a:p>
            <a:r>
              <a:rPr lang="en-US" dirty="0" smtClean="0"/>
              <a:t>Be creative</a:t>
            </a:r>
          </a:p>
          <a:p>
            <a:r>
              <a:rPr lang="en-US" dirty="0" smtClean="0"/>
              <a:t>Be succinct</a:t>
            </a:r>
          </a:p>
          <a:p>
            <a:endParaRPr lang="en-US" dirty="0" smtClean="0"/>
          </a:p>
          <a:p>
            <a:r>
              <a:rPr lang="en-US" dirty="0" smtClean="0"/>
              <a:t>Show video – C is for </a:t>
            </a:r>
            <a:r>
              <a:rPr lang="en-US" dirty="0" err="1" smtClean="0"/>
              <a:t>contrafibularity</a:t>
            </a:r>
            <a:endParaRPr lang="en-US" dirty="0" smtClean="0"/>
          </a:p>
          <a:p>
            <a:endParaRPr lang="en-US" dirty="0" smtClean="0"/>
          </a:p>
          <a:p>
            <a:r>
              <a:rPr lang="en-US" dirty="0" smtClean="0"/>
              <a:t>Share</a:t>
            </a:r>
            <a:r>
              <a:rPr lang="en-US" baseline="0" dirty="0" smtClean="0"/>
              <a:t> examples – traditional and innovative</a:t>
            </a:r>
          </a:p>
          <a:p>
            <a:endParaRPr lang="en-CA" dirty="0" smtClean="0"/>
          </a:p>
          <a:p>
            <a:endParaRPr lang="en-CA" dirty="0"/>
          </a:p>
        </p:txBody>
      </p:sp>
      <p:sp>
        <p:nvSpPr>
          <p:cNvPr id="4" name="Slide Number Placeholder 3"/>
          <p:cNvSpPr>
            <a:spLocks noGrp="1"/>
          </p:cNvSpPr>
          <p:nvPr>
            <p:ph type="sldNum" sz="quarter" idx="10"/>
          </p:nvPr>
        </p:nvSpPr>
        <p:spPr/>
        <p:txBody>
          <a:bodyPr/>
          <a:lstStyle/>
          <a:p>
            <a:fld id="{B375A8A0-41FC-4100-88E5-7AAC7407212B}" type="slidenum">
              <a:rPr lang="en-CA" smtClean="0"/>
              <a:t>10</a:t>
            </a:fld>
            <a:endParaRPr lang="en-CA"/>
          </a:p>
        </p:txBody>
      </p:sp>
    </p:spTree>
    <p:extLst>
      <p:ext uri="{BB962C8B-B14F-4D97-AF65-F5344CB8AC3E}">
        <p14:creationId xmlns:p14="http://schemas.microsoft.com/office/powerpoint/2010/main" val="32757602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Digital</a:t>
            </a:r>
            <a:r>
              <a:rPr lang="en-US" baseline="0" dirty="0" smtClean="0"/>
              <a:t> media –</a:t>
            </a:r>
          </a:p>
          <a:p>
            <a:r>
              <a:rPr lang="en-US" baseline="0" dirty="0" smtClean="0"/>
              <a:t>Chicken project</a:t>
            </a:r>
          </a:p>
          <a:p>
            <a:endParaRPr lang="en-CA" dirty="0"/>
          </a:p>
        </p:txBody>
      </p:sp>
      <p:sp>
        <p:nvSpPr>
          <p:cNvPr id="4" name="Slide Number Placeholder 3"/>
          <p:cNvSpPr>
            <a:spLocks noGrp="1"/>
          </p:cNvSpPr>
          <p:nvPr>
            <p:ph type="sldNum" sz="quarter" idx="10"/>
          </p:nvPr>
        </p:nvSpPr>
        <p:spPr/>
        <p:txBody>
          <a:bodyPr/>
          <a:lstStyle/>
          <a:p>
            <a:fld id="{B375A8A0-41FC-4100-88E5-7AAC7407212B}" type="slidenum">
              <a:rPr lang="en-CA" smtClean="0"/>
              <a:t>11</a:t>
            </a:fld>
            <a:endParaRPr lang="en-CA"/>
          </a:p>
        </p:txBody>
      </p:sp>
    </p:spTree>
    <p:extLst>
      <p:ext uri="{BB962C8B-B14F-4D97-AF65-F5344CB8AC3E}">
        <p14:creationId xmlns:p14="http://schemas.microsoft.com/office/powerpoint/2010/main" val="41097384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Critical step but often overlooked.</a:t>
            </a:r>
            <a:r>
              <a:rPr lang="en-US" baseline="0" dirty="0" smtClean="0"/>
              <a:t> Think back to the ballet example (as a metaphor for how we support evaluation use) the teacher expected that once the girls feet were in position she was good to go.  What assumptions did she make? (assumed that the child had good balance; assumed that she understood what to do with her feet; assumed that she would ask if she needed help again… others). </a:t>
            </a:r>
          </a:p>
          <a:p>
            <a:endParaRPr lang="en-US" baseline="0" dirty="0" smtClean="0"/>
          </a:p>
          <a:p>
            <a:endParaRPr lang="en-US" baseline="0" dirty="0" smtClean="0"/>
          </a:p>
          <a:p>
            <a:r>
              <a:rPr lang="en-US" dirty="0" smtClean="0"/>
              <a:t>I believe</a:t>
            </a:r>
            <a:r>
              <a:rPr lang="en-US" baseline="0" dirty="0" smtClean="0"/>
              <a:t> that as evaluators we have an obligation to follow through after the reporting is done to make sure our work was useful and if not what can we do to make it useful.</a:t>
            </a:r>
          </a:p>
          <a:p>
            <a:endParaRPr lang="en-US" baseline="0" dirty="0" smtClean="0"/>
          </a:p>
          <a:p>
            <a:r>
              <a:rPr lang="en-US" baseline="0" dirty="0" smtClean="0"/>
              <a:t>Examples:</a:t>
            </a:r>
            <a:endParaRPr lang="en-CA" dirty="0" smtClean="0"/>
          </a:p>
          <a:p>
            <a:endParaRPr lang="en-CA" dirty="0"/>
          </a:p>
        </p:txBody>
      </p:sp>
      <p:sp>
        <p:nvSpPr>
          <p:cNvPr id="4" name="Slide Number Placeholder 3"/>
          <p:cNvSpPr>
            <a:spLocks noGrp="1"/>
          </p:cNvSpPr>
          <p:nvPr>
            <p:ph type="sldNum" sz="quarter" idx="10"/>
          </p:nvPr>
        </p:nvSpPr>
        <p:spPr/>
        <p:txBody>
          <a:bodyPr/>
          <a:lstStyle/>
          <a:p>
            <a:fld id="{B375A8A0-41FC-4100-88E5-7AAC7407212B}" type="slidenum">
              <a:rPr lang="en-CA" smtClean="0"/>
              <a:t>16</a:t>
            </a:fld>
            <a:endParaRPr lang="en-CA"/>
          </a:p>
        </p:txBody>
      </p:sp>
    </p:spTree>
    <p:extLst>
      <p:ext uri="{BB962C8B-B14F-4D97-AF65-F5344CB8AC3E}">
        <p14:creationId xmlns:p14="http://schemas.microsoft.com/office/powerpoint/2010/main" val="32757602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IMAGE: detective novel “The case of the vanishing evaluator”</a:t>
            </a:r>
          </a:p>
          <a:p>
            <a:endParaRPr lang="en-US" dirty="0" smtClean="0"/>
          </a:p>
          <a:p>
            <a:r>
              <a:rPr lang="en-US" baseline="0" dirty="0" smtClean="0"/>
              <a:t>As evaluators we need to check back with our partners to ensure that:</a:t>
            </a:r>
          </a:p>
          <a:p>
            <a:pPr marL="171450" indent="-171450">
              <a:buFontTx/>
              <a:buChar char="-"/>
            </a:pPr>
            <a:r>
              <a:rPr lang="en-US" baseline="0" dirty="0" smtClean="0"/>
              <a:t>The information is relevant and presented in a way that can be integrated into practice</a:t>
            </a:r>
          </a:p>
          <a:p>
            <a:pPr marL="171450" indent="-171450">
              <a:buFontTx/>
              <a:buChar char="-"/>
            </a:pPr>
            <a:r>
              <a:rPr lang="en-US" baseline="0" dirty="0" smtClean="0"/>
              <a:t>They have the capacity and resources required to implement </a:t>
            </a:r>
          </a:p>
          <a:p>
            <a:pPr marL="171450" indent="-171450">
              <a:buFontTx/>
              <a:buChar char="-"/>
            </a:pPr>
            <a:r>
              <a:rPr lang="en-US" baseline="0" dirty="0" smtClean="0"/>
              <a:t>We maintain connections required to enable them to come back and ask questions – engage people</a:t>
            </a:r>
          </a:p>
          <a:p>
            <a:pPr marL="171450" indent="-171450">
              <a:buFontTx/>
              <a:buChar char="-"/>
            </a:pPr>
            <a:endParaRPr lang="en-US" baseline="0" dirty="0" smtClean="0"/>
          </a:p>
          <a:p>
            <a:pPr marL="0" indent="0">
              <a:buFontTx/>
              <a:buNone/>
            </a:pPr>
            <a:r>
              <a:rPr lang="en-US" baseline="0" dirty="0" smtClean="0"/>
              <a:t>Meta-evaluation = evaluation of the evaluation</a:t>
            </a:r>
          </a:p>
          <a:p>
            <a:pPr marL="0" indent="0">
              <a:buFontTx/>
              <a:buNone/>
            </a:pPr>
            <a:r>
              <a:rPr lang="en-US" baseline="0" dirty="0" smtClean="0"/>
              <a:t>How would you do this? How would you define success in terms of positive evaluation outcomes?</a:t>
            </a:r>
          </a:p>
          <a:p>
            <a:endParaRPr lang="en-US" dirty="0" smtClean="0"/>
          </a:p>
          <a:p>
            <a:endParaRPr lang="en-CA" dirty="0"/>
          </a:p>
        </p:txBody>
      </p:sp>
      <p:sp>
        <p:nvSpPr>
          <p:cNvPr id="4" name="Slide Number Placeholder 3"/>
          <p:cNvSpPr>
            <a:spLocks noGrp="1"/>
          </p:cNvSpPr>
          <p:nvPr>
            <p:ph type="sldNum" sz="quarter" idx="10"/>
          </p:nvPr>
        </p:nvSpPr>
        <p:spPr/>
        <p:txBody>
          <a:bodyPr/>
          <a:lstStyle/>
          <a:p>
            <a:fld id="{B375A8A0-41FC-4100-88E5-7AAC7407212B}" type="slidenum">
              <a:rPr lang="en-CA" smtClean="0"/>
              <a:t>17</a:t>
            </a:fld>
            <a:endParaRPr lang="en-CA"/>
          </a:p>
        </p:txBody>
      </p:sp>
    </p:spTree>
    <p:extLst>
      <p:ext uri="{BB962C8B-B14F-4D97-AF65-F5344CB8AC3E}">
        <p14:creationId xmlns:p14="http://schemas.microsoft.com/office/powerpoint/2010/main" val="39167653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Revise the product</a:t>
            </a:r>
            <a:r>
              <a:rPr lang="en-US" baseline="0" dirty="0" smtClean="0"/>
              <a:t> (multiple editions…) example of something that is dated / irrelevant</a:t>
            </a:r>
          </a:p>
          <a:p>
            <a:endParaRPr lang="en-US" baseline="0" dirty="0" smtClean="0"/>
          </a:p>
          <a:p>
            <a:r>
              <a:rPr lang="en-US" baseline="0" dirty="0" smtClean="0"/>
              <a:t>Does the product need to change over time?</a:t>
            </a:r>
          </a:p>
          <a:p>
            <a:endParaRPr lang="en-US" baseline="0" dirty="0" smtClean="0"/>
          </a:p>
          <a:p>
            <a:r>
              <a:rPr lang="en-US" baseline="0" smtClean="0"/>
              <a:t>Complete step 3</a:t>
            </a:r>
            <a:endParaRPr lang="en-CA" dirty="0"/>
          </a:p>
        </p:txBody>
      </p:sp>
      <p:sp>
        <p:nvSpPr>
          <p:cNvPr id="4" name="Slide Number Placeholder 3"/>
          <p:cNvSpPr>
            <a:spLocks noGrp="1"/>
          </p:cNvSpPr>
          <p:nvPr>
            <p:ph type="sldNum" sz="quarter" idx="10"/>
          </p:nvPr>
        </p:nvSpPr>
        <p:spPr/>
        <p:txBody>
          <a:bodyPr/>
          <a:lstStyle/>
          <a:p>
            <a:fld id="{B375A8A0-41FC-4100-88E5-7AAC7407212B}" type="slidenum">
              <a:rPr lang="en-CA" smtClean="0"/>
              <a:t>18</a:t>
            </a:fld>
            <a:endParaRPr lang="en-CA"/>
          </a:p>
        </p:txBody>
      </p:sp>
    </p:spTree>
    <p:extLst>
      <p:ext uri="{BB962C8B-B14F-4D97-AF65-F5344CB8AC3E}">
        <p14:creationId xmlns:p14="http://schemas.microsoft.com/office/powerpoint/2010/main" val="3410786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Michael </a:t>
            </a:r>
            <a:r>
              <a:rPr lang="en-US" baseline="0" dirty="0" err="1" smtClean="0"/>
              <a:t>Scriven</a:t>
            </a:r>
            <a:r>
              <a:rPr lang="en-US" baseline="0" dirty="0" smtClean="0"/>
              <a:t> has said:</a:t>
            </a:r>
          </a:p>
          <a:p>
            <a:r>
              <a:rPr lang="en-US" baseline="0" dirty="0" smtClean="0"/>
              <a:t>“We have very good methods for gathering social science knowledge but considerably less good advice about how to put it to use. What we most need to study is not how to do social science </a:t>
            </a:r>
            <a:r>
              <a:rPr lang="en-US" i="1" baseline="0" dirty="0" smtClean="0"/>
              <a:t>but how to use it.”</a:t>
            </a:r>
            <a:endParaRPr lang="en-US"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often hear complaints about reports just sitting collecting dust on a shelf – with little if any consideration about whether the report, in its typical format, has any meaning or relevance to the people who are supposed to somehow take the boring, static words and charts off the page and turn them into dynamic, innovative and exciting programs!  Yet we continue to act as though the problem lies with the end user not the report itself.</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B375A8A0-41FC-4100-88E5-7AAC7407212B}" type="slidenum">
              <a:rPr lang="en-CA" smtClean="0"/>
              <a:t>2</a:t>
            </a:fld>
            <a:endParaRPr lang="en-CA"/>
          </a:p>
        </p:txBody>
      </p:sp>
    </p:spTree>
    <p:extLst>
      <p:ext uri="{BB962C8B-B14F-4D97-AF65-F5344CB8AC3E}">
        <p14:creationId xmlns:p14="http://schemas.microsoft.com/office/powerpoint/2010/main" val="3727539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 short walk over to Dafoe library provides the best (or perhaps the worst) example of long technical and yes, boring (I know this because I wrote one) reports sitting on shelves. My brother in law left a five dollar bill in the bound copy of his thesis that sits at Dafoe just to see if 10 years from now anybody will have found it. I suspect, 5 years in, it is still there.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Todays presentation is about thinking about reporting in a different way. Sometimes, most times, there will be a need to prepare a standard, technical report. But perhaps, if we start to think about reporting, not as an end product in itself, but as part of the overall evaluation process - from planning to implementation to use – our overall impact will be greater. The goal is to engage stakeholders in the evaluation findings so that they can understand, use and act on what they learned.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 the “research” world we call this: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b="1" dirty="0" smtClean="0"/>
              <a:t>Knowledge translation - KT </a:t>
            </a:r>
            <a:r>
              <a:rPr lang="en-US" dirty="0" smtClean="0"/>
              <a:t>is about communicating</a:t>
            </a:r>
            <a:r>
              <a:rPr lang="en-US" baseline="0" dirty="0" smtClean="0"/>
              <a:t> results in a meaningful way so that they can be used and it happens before, during and after the evaluation.</a:t>
            </a:r>
          </a:p>
          <a:p>
            <a:endParaRPr lang="en-US" baseline="0" dirty="0" smtClean="0"/>
          </a:p>
          <a:p>
            <a:pPr lvl="0"/>
            <a:r>
              <a:rPr lang="en-US" sz="1200" dirty="0" smtClean="0">
                <a:solidFill>
                  <a:prstClr val="black"/>
                </a:solidFill>
                <a:ea typeface="ＭＳ Ｐゴシック" pitchFamily="34" charset="-128"/>
              </a:rPr>
              <a:t>Let’s explore an example…</a:t>
            </a:r>
            <a:endParaRPr lang="en-CA" dirty="0" smtClean="0"/>
          </a:p>
          <a:p>
            <a:endParaRPr lang="en-CA" dirty="0" smtClean="0"/>
          </a:p>
          <a:p>
            <a:endParaRPr lang="en-CA" dirty="0" smtClean="0"/>
          </a:p>
          <a:p>
            <a:endParaRPr lang="en-CA" dirty="0"/>
          </a:p>
        </p:txBody>
      </p:sp>
      <p:sp>
        <p:nvSpPr>
          <p:cNvPr id="4" name="Slide Number Placeholder 3"/>
          <p:cNvSpPr>
            <a:spLocks noGrp="1"/>
          </p:cNvSpPr>
          <p:nvPr>
            <p:ph type="sldNum" sz="quarter" idx="10"/>
          </p:nvPr>
        </p:nvSpPr>
        <p:spPr/>
        <p:txBody>
          <a:bodyPr/>
          <a:lstStyle/>
          <a:p>
            <a:fld id="{B375A8A0-41FC-4100-88E5-7AAC7407212B}" type="slidenum">
              <a:rPr lang="en-CA" smtClean="0"/>
              <a:t>3</a:t>
            </a:fld>
            <a:endParaRPr lang="en-CA"/>
          </a:p>
        </p:txBody>
      </p:sp>
    </p:spTree>
    <p:extLst>
      <p:ext uri="{BB962C8B-B14F-4D97-AF65-F5344CB8AC3E}">
        <p14:creationId xmlns:p14="http://schemas.microsoft.com/office/powerpoint/2010/main" val="1137992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 evaluation good KT involves providing clear, relevant and useful information that makes sense to the people who need to use that information. The way we know we have done this is you give me information in a way that I can put it into action in my own context. Not by doing exactly as I was shown, but by taking what I’ve been given and turning that into something that makes sense to me.</a:t>
            </a:r>
          </a:p>
          <a:p>
            <a:endParaRPr lang="en-US" dirty="0"/>
          </a:p>
          <a:p>
            <a:r>
              <a:rPr lang="en-US" dirty="0" smtClean="0"/>
              <a:t>Traditionally,</a:t>
            </a:r>
            <a:r>
              <a:rPr lang="en-US" baseline="0" dirty="0" smtClean="0"/>
              <a:t> evaluators deliver a report and leave folks to figure out for themselves how this is supposed to work in practice.. </a:t>
            </a:r>
            <a:endParaRPr lang="en-US" dirty="0" smtClean="0"/>
          </a:p>
        </p:txBody>
      </p:sp>
      <p:sp>
        <p:nvSpPr>
          <p:cNvPr id="4" name="Slide Number Placeholder 3"/>
          <p:cNvSpPr>
            <a:spLocks noGrp="1"/>
          </p:cNvSpPr>
          <p:nvPr>
            <p:ph type="sldNum" sz="quarter" idx="10"/>
          </p:nvPr>
        </p:nvSpPr>
        <p:spPr/>
        <p:txBody>
          <a:bodyPr/>
          <a:lstStyle/>
          <a:p>
            <a:fld id="{B375A8A0-41FC-4100-88E5-7AAC7407212B}" type="slidenum">
              <a:rPr lang="en-CA" smtClean="0"/>
              <a:t>4</a:t>
            </a:fld>
            <a:endParaRPr lang="en-CA"/>
          </a:p>
        </p:txBody>
      </p:sp>
    </p:spTree>
    <p:extLst>
      <p:ext uri="{BB962C8B-B14F-4D97-AF65-F5344CB8AC3E}">
        <p14:creationId xmlns:p14="http://schemas.microsoft.com/office/powerpoint/2010/main" val="521876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How do we do good KT?</a:t>
            </a:r>
          </a:p>
          <a:p>
            <a:endParaRPr lang="en-US" baseline="0" dirty="0" smtClean="0"/>
          </a:p>
          <a:p>
            <a:r>
              <a:rPr lang="en-US" baseline="0" dirty="0" smtClean="0"/>
              <a:t>First of all, apply all the principles you have been learning about this week about empowerment evaluation, participatory planning and collaboration, good community engagement. </a:t>
            </a:r>
          </a:p>
          <a:p>
            <a:r>
              <a:rPr lang="en-US" baseline="0" dirty="0" smtClean="0"/>
              <a:t>Also, start early, think about it often and follow through.</a:t>
            </a:r>
          </a:p>
          <a:p>
            <a:endParaRPr lang="en-US" baseline="0" dirty="0" smtClean="0"/>
          </a:p>
          <a:p>
            <a:r>
              <a:rPr lang="en-US" baseline="0" dirty="0" smtClean="0"/>
              <a:t>When you are thinking specifically about your KT strategies – follow these </a:t>
            </a:r>
            <a:r>
              <a:rPr lang="en-US" dirty="0" smtClean="0"/>
              <a:t>3 basic steps</a:t>
            </a:r>
          </a:p>
          <a:p>
            <a:endParaRPr lang="en-US" dirty="0" smtClean="0"/>
          </a:p>
          <a:p>
            <a:r>
              <a:rPr lang="en-US" dirty="0" smtClean="0"/>
              <a:t>First</a:t>
            </a:r>
            <a:r>
              <a:rPr lang="en-US" baseline="0" dirty="0" smtClean="0"/>
              <a:t> step: PLAN</a:t>
            </a:r>
          </a:p>
          <a:p>
            <a:r>
              <a:rPr lang="en-US" baseline="0" dirty="0" smtClean="0"/>
              <a:t>Decide who your audience is, what you want to accomplish, and what your key message is</a:t>
            </a:r>
          </a:p>
          <a:p>
            <a:endParaRPr lang="en-US" baseline="0" dirty="0" smtClean="0"/>
          </a:p>
          <a:p>
            <a:r>
              <a:rPr lang="en-US" baseline="0" dirty="0" smtClean="0"/>
              <a:t>Second step: COMMUNICATE</a:t>
            </a:r>
          </a:p>
          <a:p>
            <a:r>
              <a:rPr lang="en-US" baseline="0" dirty="0" smtClean="0"/>
              <a:t>Once you have decided on your audience and objectives – think about how you will get your message across</a:t>
            </a:r>
          </a:p>
          <a:p>
            <a:endParaRPr lang="en-US" baseline="0" dirty="0" smtClean="0"/>
          </a:p>
          <a:p>
            <a:r>
              <a:rPr lang="en-US" baseline="0" dirty="0" smtClean="0"/>
              <a:t>Third step: ASSESS IMPACT</a:t>
            </a:r>
          </a:p>
          <a:p>
            <a:r>
              <a:rPr lang="en-US" baseline="0" dirty="0" smtClean="0"/>
              <a:t>Go back and make sure people are able to use the information, if not, revise</a:t>
            </a:r>
          </a:p>
          <a:p>
            <a:endParaRPr lang="en-US" baseline="0" dirty="0" smtClean="0"/>
          </a:p>
          <a:p>
            <a:r>
              <a:rPr lang="en-US" baseline="0" dirty="0" smtClean="0"/>
              <a:t>How might these steps apply in the ballet class exercise?</a:t>
            </a:r>
          </a:p>
          <a:p>
            <a:r>
              <a:rPr lang="en-US" baseline="0" dirty="0" smtClean="0"/>
              <a:t>Plan – know your audience?</a:t>
            </a:r>
          </a:p>
          <a:p>
            <a:r>
              <a:rPr lang="en-US" baseline="0" dirty="0" smtClean="0"/>
              <a:t>Communicate – what strategies would be most effective in this setting and with this audience?</a:t>
            </a:r>
          </a:p>
          <a:p>
            <a:r>
              <a:rPr lang="en-US" baseline="0" dirty="0" smtClean="0"/>
              <a:t>Assess impact – did she get it?</a:t>
            </a:r>
          </a:p>
          <a:p>
            <a:endParaRPr lang="en-US" baseline="0" dirty="0" smtClean="0"/>
          </a:p>
          <a:p>
            <a:endParaRPr lang="en-CA" dirty="0"/>
          </a:p>
        </p:txBody>
      </p:sp>
      <p:sp>
        <p:nvSpPr>
          <p:cNvPr id="4" name="Slide Number Placeholder 3"/>
          <p:cNvSpPr>
            <a:spLocks noGrp="1"/>
          </p:cNvSpPr>
          <p:nvPr>
            <p:ph type="sldNum" sz="quarter" idx="10"/>
          </p:nvPr>
        </p:nvSpPr>
        <p:spPr/>
        <p:txBody>
          <a:bodyPr/>
          <a:lstStyle/>
          <a:p>
            <a:fld id="{B375A8A0-41FC-4100-88E5-7AAC7407212B}" type="slidenum">
              <a:rPr lang="en-CA" smtClean="0"/>
              <a:t>5</a:t>
            </a:fld>
            <a:endParaRPr lang="en-CA"/>
          </a:p>
        </p:txBody>
      </p:sp>
    </p:spTree>
    <p:extLst>
      <p:ext uri="{BB962C8B-B14F-4D97-AF65-F5344CB8AC3E}">
        <p14:creationId xmlns:p14="http://schemas.microsoft.com/office/powerpoint/2010/main" val="3275760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 lets explore planning.</a:t>
            </a:r>
          </a:p>
          <a:p>
            <a:endParaRPr lang="en-US" dirty="0" smtClean="0"/>
          </a:p>
          <a:p>
            <a:r>
              <a:rPr lang="en-US" dirty="0" smtClean="0"/>
              <a:t>The first step in good KT planning is to consider your audience. Who are they?</a:t>
            </a:r>
            <a:endParaRPr lang="en-CA" dirty="0"/>
          </a:p>
        </p:txBody>
      </p:sp>
      <p:sp>
        <p:nvSpPr>
          <p:cNvPr id="4" name="Slide Number Placeholder 3"/>
          <p:cNvSpPr>
            <a:spLocks noGrp="1"/>
          </p:cNvSpPr>
          <p:nvPr>
            <p:ph type="sldNum" sz="quarter" idx="10"/>
          </p:nvPr>
        </p:nvSpPr>
        <p:spPr/>
        <p:txBody>
          <a:bodyPr/>
          <a:lstStyle/>
          <a:p>
            <a:fld id="{B375A8A0-41FC-4100-88E5-7AAC7407212B}" type="slidenum">
              <a:rPr lang="en-CA" smtClean="0"/>
              <a:t>6</a:t>
            </a:fld>
            <a:endParaRPr lang="en-CA"/>
          </a:p>
        </p:txBody>
      </p:sp>
    </p:spTree>
    <p:extLst>
      <p:ext uri="{BB962C8B-B14F-4D97-AF65-F5344CB8AC3E}">
        <p14:creationId xmlns:p14="http://schemas.microsoft.com/office/powerpoint/2010/main" val="3275760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dirty="0" smtClean="0"/>
              <a:t>How</a:t>
            </a:r>
            <a:r>
              <a:rPr lang="en-US" baseline="0" dirty="0" smtClean="0"/>
              <a:t> do you get to know your audience?</a:t>
            </a:r>
            <a:endParaRPr lang="en-US" dirty="0" smtClean="0"/>
          </a:p>
          <a:p>
            <a:pPr marL="0" indent="0">
              <a:buFont typeface="Arial" pitchFamily="34" charset="0"/>
              <a:buNone/>
            </a:pPr>
            <a:endParaRPr lang="en-US" dirty="0" smtClean="0"/>
          </a:p>
          <a:p>
            <a:pPr marL="0" indent="0">
              <a:buFont typeface="Arial" pitchFamily="34" charset="0"/>
              <a:buNone/>
            </a:pPr>
            <a:r>
              <a:rPr lang="en-US" dirty="0" smtClean="0"/>
              <a:t>What are the relevant</a:t>
            </a:r>
            <a:r>
              <a:rPr lang="en-US" baseline="0" dirty="0" smtClean="0"/>
              <a:t> characteristics of your audience when it comes to sharing knowledge?</a:t>
            </a:r>
          </a:p>
          <a:p>
            <a:pPr marL="0" indent="0">
              <a:buFont typeface="Arial" pitchFamily="34" charset="0"/>
              <a:buNone/>
            </a:pPr>
            <a:endParaRPr lang="en-US" baseline="0" dirty="0" smtClean="0"/>
          </a:p>
          <a:p>
            <a:pPr marL="0" indent="0">
              <a:buFont typeface="Arial" pitchFamily="34" charset="0"/>
              <a:buNone/>
            </a:pPr>
            <a:r>
              <a:rPr lang="en-US" baseline="0" dirty="0" smtClean="0"/>
              <a:t>How will you involve them in your KT process?</a:t>
            </a:r>
          </a:p>
          <a:p>
            <a:pPr marL="0" indent="0">
              <a:buFont typeface="Arial" pitchFamily="34" charset="0"/>
              <a:buNone/>
            </a:pPr>
            <a:endParaRPr lang="en-US" baseline="0" dirty="0" smtClean="0"/>
          </a:p>
          <a:p>
            <a:pPr marL="0" indent="0">
              <a:buFont typeface="Arial" pitchFamily="34" charset="0"/>
              <a:buNone/>
            </a:pPr>
            <a:r>
              <a:rPr lang="en-US" baseline="0" dirty="0" smtClean="0"/>
              <a:t>What are the most appropriate strategies for reaching or engaging your audience?</a:t>
            </a:r>
          </a:p>
          <a:p>
            <a:pPr marL="0" indent="0">
              <a:buFont typeface="Arial" pitchFamily="34" charset="0"/>
              <a:buNone/>
            </a:pPr>
            <a:endParaRPr lang="en-US" baseline="0" dirty="0" smtClean="0"/>
          </a:p>
          <a:p>
            <a:pPr marL="0"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B375A8A0-41FC-4100-88E5-7AAC7407212B}" type="slidenum">
              <a:rPr lang="en-CA" smtClean="0"/>
              <a:t>7</a:t>
            </a:fld>
            <a:endParaRPr lang="en-CA"/>
          </a:p>
        </p:txBody>
      </p:sp>
    </p:spTree>
    <p:extLst>
      <p:ext uri="{BB962C8B-B14F-4D97-AF65-F5344CB8AC3E}">
        <p14:creationId xmlns:p14="http://schemas.microsoft.com/office/powerpoint/2010/main" val="3123960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are your KT objectives?</a:t>
            </a:r>
          </a:p>
          <a:p>
            <a:endParaRPr lang="en-US" dirty="0" smtClean="0"/>
          </a:p>
          <a:p>
            <a:r>
              <a:rPr lang="en-US" dirty="0" smtClean="0"/>
              <a:t>Do you want to:</a:t>
            </a:r>
          </a:p>
          <a:p>
            <a:pPr marL="171450" indent="-171450">
              <a:buFontTx/>
              <a:buChar char="-"/>
            </a:pPr>
            <a:r>
              <a:rPr lang="en-US" dirty="0" smtClean="0"/>
              <a:t>Change or influence policy or practice</a:t>
            </a:r>
          </a:p>
          <a:p>
            <a:pPr marL="171450" indent="-171450">
              <a:buFontTx/>
              <a:buChar char="-"/>
            </a:pPr>
            <a:r>
              <a:rPr lang="en-US" dirty="0" smtClean="0"/>
              <a:t>Respond to a need</a:t>
            </a:r>
          </a:p>
          <a:p>
            <a:pPr marL="171450" indent="-171450">
              <a:buFontTx/>
              <a:buChar char="-"/>
            </a:pPr>
            <a:r>
              <a:rPr lang="en-US" dirty="0" smtClean="0"/>
              <a:t>Demonstrate a potential role</a:t>
            </a:r>
          </a:p>
          <a:p>
            <a:pPr marL="171450" indent="-171450">
              <a:buFontTx/>
              <a:buChar char="-"/>
            </a:pPr>
            <a:r>
              <a:rPr lang="en-US" dirty="0" smtClean="0"/>
              <a:t>Obtain resources</a:t>
            </a:r>
          </a:p>
          <a:p>
            <a:pPr marL="171450" indent="-171450">
              <a:buFontTx/>
              <a:buChar char="-"/>
            </a:pPr>
            <a:r>
              <a:rPr lang="en-US" dirty="0" smtClean="0"/>
              <a:t>Build a partnership</a:t>
            </a:r>
          </a:p>
          <a:p>
            <a:pPr marL="171450" indent="-171450">
              <a:buFontTx/>
              <a:buChar char="-"/>
            </a:pPr>
            <a:endParaRPr lang="en-US" baseline="0" dirty="0" smtClean="0"/>
          </a:p>
          <a:p>
            <a:pPr marL="171450" indent="-171450">
              <a:buFontTx/>
              <a:buChar char="-"/>
            </a:pPr>
            <a:r>
              <a:rPr lang="en-US" baseline="0" dirty="0" smtClean="0"/>
              <a:t>Share Sunshine House example</a:t>
            </a:r>
          </a:p>
          <a:p>
            <a:pPr marL="171450" indent="-171450">
              <a:buFontTx/>
              <a:buChar char="-"/>
            </a:pPr>
            <a:r>
              <a:rPr lang="en-US" baseline="0" dirty="0" smtClean="0"/>
              <a:t>Your turn  - answer questions on first page (green)</a:t>
            </a:r>
            <a:endParaRPr lang="en-CA" dirty="0"/>
          </a:p>
        </p:txBody>
      </p:sp>
      <p:sp>
        <p:nvSpPr>
          <p:cNvPr id="4" name="Slide Number Placeholder 3"/>
          <p:cNvSpPr>
            <a:spLocks noGrp="1"/>
          </p:cNvSpPr>
          <p:nvPr>
            <p:ph type="sldNum" sz="quarter" idx="10"/>
          </p:nvPr>
        </p:nvSpPr>
        <p:spPr/>
        <p:txBody>
          <a:bodyPr/>
          <a:lstStyle/>
          <a:p>
            <a:fld id="{B375A8A0-41FC-4100-88E5-7AAC7407212B}" type="slidenum">
              <a:rPr lang="en-CA" smtClean="0"/>
              <a:t>8</a:t>
            </a:fld>
            <a:endParaRPr lang="en-CA"/>
          </a:p>
        </p:txBody>
      </p:sp>
    </p:spTree>
    <p:extLst>
      <p:ext uri="{BB962C8B-B14F-4D97-AF65-F5344CB8AC3E}">
        <p14:creationId xmlns:p14="http://schemas.microsoft.com/office/powerpoint/2010/main" val="4204077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your KT message?</a:t>
            </a:r>
          </a:p>
          <a:p>
            <a:endParaRPr lang="en-US" dirty="0" smtClean="0"/>
          </a:p>
          <a:p>
            <a:pPr marL="171450" indent="-171450">
              <a:buFontTx/>
              <a:buChar char="-"/>
            </a:pPr>
            <a:r>
              <a:rPr lang="en-US" dirty="0" smtClean="0"/>
              <a:t>What do you have to share? </a:t>
            </a:r>
            <a:endParaRPr lang="en-US" baseline="0" dirty="0" smtClean="0"/>
          </a:p>
          <a:p>
            <a:pPr marL="171450" indent="-171450">
              <a:buFontTx/>
              <a:buChar char="-"/>
            </a:pPr>
            <a:r>
              <a:rPr lang="en-US" baseline="0" dirty="0" smtClean="0"/>
              <a:t>What main points do you want people to remember?</a:t>
            </a:r>
          </a:p>
          <a:p>
            <a:pPr marL="171450" indent="-171450">
              <a:buFontTx/>
              <a:buChar char="-"/>
            </a:pPr>
            <a:endParaRPr lang="en-US" baseline="0" dirty="0" smtClean="0"/>
          </a:p>
          <a:p>
            <a:pPr marL="171450" indent="-171450">
              <a:buFontTx/>
              <a:buChar char="-"/>
            </a:pPr>
            <a:r>
              <a:rPr lang="en-US" baseline="0" dirty="0" smtClean="0"/>
              <a:t>Agree on key messages as a group (project advisory team, evaluation team?) check with others to be sure.</a:t>
            </a:r>
          </a:p>
          <a:p>
            <a:pPr marL="171450" indent="-171450">
              <a:buFontTx/>
              <a:buChar char="-"/>
            </a:pPr>
            <a:r>
              <a:rPr lang="en-US" baseline="0" dirty="0" smtClean="0"/>
              <a:t>Keep it simple, limit to key points</a:t>
            </a:r>
          </a:p>
          <a:p>
            <a:pPr marL="171450" indent="-171450">
              <a:buFontTx/>
              <a:buChar char="-"/>
            </a:pPr>
            <a:r>
              <a:rPr lang="en-US" baseline="0" dirty="0" smtClean="0"/>
              <a:t>Do these key points meet your objectives?</a:t>
            </a:r>
          </a:p>
          <a:p>
            <a:pPr marL="171450" indent="-171450">
              <a:buFontTx/>
              <a:buChar char="-"/>
            </a:pPr>
            <a:endParaRPr lang="en-US" baseline="0" dirty="0" smtClean="0"/>
          </a:p>
          <a:p>
            <a:pPr marL="171450" indent="-171450">
              <a:buFontTx/>
              <a:buChar char="-"/>
            </a:pPr>
            <a:r>
              <a:rPr lang="en-US" baseline="0" dirty="0" smtClean="0"/>
              <a:t>Share Sunshine House example</a:t>
            </a:r>
          </a:p>
          <a:p>
            <a:pPr marL="171450" indent="-171450">
              <a:buFontTx/>
              <a:buChar char="-"/>
            </a:pPr>
            <a:r>
              <a:rPr lang="en-US" baseline="0" dirty="0" smtClean="0"/>
              <a:t>Your turn  - answer questions on first page (green)</a:t>
            </a:r>
            <a:endParaRPr lang="en-CA" dirty="0"/>
          </a:p>
        </p:txBody>
      </p:sp>
      <p:sp>
        <p:nvSpPr>
          <p:cNvPr id="4" name="Slide Number Placeholder 3"/>
          <p:cNvSpPr>
            <a:spLocks noGrp="1"/>
          </p:cNvSpPr>
          <p:nvPr>
            <p:ph type="sldNum" sz="quarter" idx="10"/>
          </p:nvPr>
        </p:nvSpPr>
        <p:spPr/>
        <p:txBody>
          <a:bodyPr/>
          <a:lstStyle/>
          <a:p>
            <a:fld id="{B375A8A0-41FC-4100-88E5-7AAC7407212B}" type="slidenum">
              <a:rPr lang="en-CA" smtClean="0"/>
              <a:t>9</a:t>
            </a:fld>
            <a:endParaRPr lang="en-CA"/>
          </a:p>
        </p:txBody>
      </p:sp>
    </p:spTree>
    <p:extLst>
      <p:ext uri="{BB962C8B-B14F-4D97-AF65-F5344CB8AC3E}">
        <p14:creationId xmlns:p14="http://schemas.microsoft.com/office/powerpoint/2010/main" val="4204077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9BBABD13-09FB-4514-8DFE-71A9A821AE55}" type="datetimeFigureOut">
              <a:rPr lang="en-CA" smtClean="0"/>
              <a:t>03/06/2013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8A0DC04-0312-4B24-84EE-D75AAD56A233}" type="slidenum">
              <a:rPr lang="en-CA" smtClean="0"/>
              <a:t>‹#›</a:t>
            </a:fld>
            <a:endParaRPr lang="en-CA"/>
          </a:p>
        </p:txBody>
      </p:sp>
    </p:spTree>
    <p:extLst>
      <p:ext uri="{BB962C8B-B14F-4D97-AF65-F5344CB8AC3E}">
        <p14:creationId xmlns:p14="http://schemas.microsoft.com/office/powerpoint/2010/main" val="763440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BBABD13-09FB-4514-8DFE-71A9A821AE55}" type="datetimeFigureOut">
              <a:rPr lang="en-CA" smtClean="0"/>
              <a:t>03/06/2013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8A0DC04-0312-4B24-84EE-D75AAD56A233}" type="slidenum">
              <a:rPr lang="en-CA" smtClean="0"/>
              <a:t>‹#›</a:t>
            </a:fld>
            <a:endParaRPr lang="en-CA"/>
          </a:p>
        </p:txBody>
      </p:sp>
    </p:spTree>
    <p:extLst>
      <p:ext uri="{BB962C8B-B14F-4D97-AF65-F5344CB8AC3E}">
        <p14:creationId xmlns:p14="http://schemas.microsoft.com/office/powerpoint/2010/main" val="1229003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BBABD13-09FB-4514-8DFE-71A9A821AE55}" type="datetimeFigureOut">
              <a:rPr lang="en-CA" smtClean="0"/>
              <a:t>03/06/2013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8A0DC04-0312-4B24-84EE-D75AAD56A233}" type="slidenum">
              <a:rPr lang="en-CA" smtClean="0"/>
              <a:t>‹#›</a:t>
            </a:fld>
            <a:endParaRPr lang="en-CA"/>
          </a:p>
        </p:txBody>
      </p:sp>
    </p:spTree>
    <p:extLst>
      <p:ext uri="{BB962C8B-B14F-4D97-AF65-F5344CB8AC3E}">
        <p14:creationId xmlns:p14="http://schemas.microsoft.com/office/powerpoint/2010/main" val="1547083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BBABD13-09FB-4514-8DFE-71A9A821AE55}" type="datetimeFigureOut">
              <a:rPr lang="en-CA" smtClean="0"/>
              <a:t>03/06/2013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8A0DC04-0312-4B24-84EE-D75AAD56A233}" type="slidenum">
              <a:rPr lang="en-CA" smtClean="0"/>
              <a:t>‹#›</a:t>
            </a:fld>
            <a:endParaRPr lang="en-CA"/>
          </a:p>
        </p:txBody>
      </p:sp>
    </p:spTree>
    <p:extLst>
      <p:ext uri="{BB962C8B-B14F-4D97-AF65-F5344CB8AC3E}">
        <p14:creationId xmlns:p14="http://schemas.microsoft.com/office/powerpoint/2010/main" val="3218263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BABD13-09FB-4514-8DFE-71A9A821AE55}" type="datetimeFigureOut">
              <a:rPr lang="en-CA" smtClean="0"/>
              <a:t>03/06/2013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8A0DC04-0312-4B24-84EE-D75AAD56A233}" type="slidenum">
              <a:rPr lang="en-CA" smtClean="0"/>
              <a:t>‹#›</a:t>
            </a:fld>
            <a:endParaRPr lang="en-CA"/>
          </a:p>
        </p:txBody>
      </p:sp>
    </p:spTree>
    <p:extLst>
      <p:ext uri="{BB962C8B-B14F-4D97-AF65-F5344CB8AC3E}">
        <p14:creationId xmlns:p14="http://schemas.microsoft.com/office/powerpoint/2010/main" val="4123072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9BBABD13-09FB-4514-8DFE-71A9A821AE55}" type="datetimeFigureOut">
              <a:rPr lang="en-CA" smtClean="0"/>
              <a:t>03/06/2013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8A0DC04-0312-4B24-84EE-D75AAD56A233}" type="slidenum">
              <a:rPr lang="en-CA" smtClean="0"/>
              <a:t>‹#›</a:t>
            </a:fld>
            <a:endParaRPr lang="en-CA"/>
          </a:p>
        </p:txBody>
      </p:sp>
    </p:spTree>
    <p:extLst>
      <p:ext uri="{BB962C8B-B14F-4D97-AF65-F5344CB8AC3E}">
        <p14:creationId xmlns:p14="http://schemas.microsoft.com/office/powerpoint/2010/main" val="224822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9BBABD13-09FB-4514-8DFE-71A9A821AE55}" type="datetimeFigureOut">
              <a:rPr lang="en-CA" smtClean="0"/>
              <a:t>03/06/2013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8A0DC04-0312-4B24-84EE-D75AAD56A233}" type="slidenum">
              <a:rPr lang="en-CA" smtClean="0"/>
              <a:t>‹#›</a:t>
            </a:fld>
            <a:endParaRPr lang="en-CA"/>
          </a:p>
        </p:txBody>
      </p:sp>
    </p:spTree>
    <p:extLst>
      <p:ext uri="{BB962C8B-B14F-4D97-AF65-F5344CB8AC3E}">
        <p14:creationId xmlns:p14="http://schemas.microsoft.com/office/powerpoint/2010/main" val="1736216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9BBABD13-09FB-4514-8DFE-71A9A821AE55}" type="datetimeFigureOut">
              <a:rPr lang="en-CA" smtClean="0"/>
              <a:t>03/06/2013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8A0DC04-0312-4B24-84EE-D75AAD56A233}" type="slidenum">
              <a:rPr lang="en-CA" smtClean="0"/>
              <a:t>‹#›</a:t>
            </a:fld>
            <a:endParaRPr lang="en-CA"/>
          </a:p>
        </p:txBody>
      </p:sp>
    </p:spTree>
    <p:extLst>
      <p:ext uri="{BB962C8B-B14F-4D97-AF65-F5344CB8AC3E}">
        <p14:creationId xmlns:p14="http://schemas.microsoft.com/office/powerpoint/2010/main" val="1164056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BABD13-09FB-4514-8DFE-71A9A821AE55}" type="datetimeFigureOut">
              <a:rPr lang="en-CA" smtClean="0"/>
              <a:t>03/06/2013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8A0DC04-0312-4B24-84EE-D75AAD56A233}" type="slidenum">
              <a:rPr lang="en-CA" smtClean="0"/>
              <a:t>‹#›</a:t>
            </a:fld>
            <a:endParaRPr lang="en-CA"/>
          </a:p>
        </p:txBody>
      </p:sp>
    </p:spTree>
    <p:extLst>
      <p:ext uri="{BB962C8B-B14F-4D97-AF65-F5344CB8AC3E}">
        <p14:creationId xmlns:p14="http://schemas.microsoft.com/office/powerpoint/2010/main" val="347516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BABD13-09FB-4514-8DFE-71A9A821AE55}" type="datetimeFigureOut">
              <a:rPr lang="en-CA" smtClean="0"/>
              <a:t>03/06/2013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8A0DC04-0312-4B24-84EE-D75AAD56A233}" type="slidenum">
              <a:rPr lang="en-CA" smtClean="0"/>
              <a:t>‹#›</a:t>
            </a:fld>
            <a:endParaRPr lang="en-CA"/>
          </a:p>
        </p:txBody>
      </p:sp>
    </p:spTree>
    <p:extLst>
      <p:ext uri="{BB962C8B-B14F-4D97-AF65-F5344CB8AC3E}">
        <p14:creationId xmlns:p14="http://schemas.microsoft.com/office/powerpoint/2010/main" val="3455812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BABD13-09FB-4514-8DFE-71A9A821AE55}" type="datetimeFigureOut">
              <a:rPr lang="en-CA" smtClean="0"/>
              <a:t>03/06/2013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8A0DC04-0312-4B24-84EE-D75AAD56A233}" type="slidenum">
              <a:rPr lang="en-CA" smtClean="0"/>
              <a:t>‹#›</a:t>
            </a:fld>
            <a:endParaRPr lang="en-CA"/>
          </a:p>
        </p:txBody>
      </p:sp>
    </p:spTree>
    <p:extLst>
      <p:ext uri="{BB962C8B-B14F-4D97-AF65-F5344CB8AC3E}">
        <p14:creationId xmlns:p14="http://schemas.microsoft.com/office/powerpoint/2010/main" val="1230842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BABD13-09FB-4514-8DFE-71A9A821AE55}" type="datetimeFigureOut">
              <a:rPr lang="en-CA" smtClean="0"/>
              <a:t>03/06/2013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A0DC04-0312-4B24-84EE-D75AAD56A233}" type="slidenum">
              <a:rPr lang="en-CA" smtClean="0"/>
              <a:t>‹#›</a:t>
            </a:fld>
            <a:endParaRPr lang="en-CA"/>
          </a:p>
        </p:txBody>
      </p:sp>
    </p:spTree>
    <p:extLst>
      <p:ext uri="{BB962C8B-B14F-4D97-AF65-F5344CB8AC3E}">
        <p14:creationId xmlns:p14="http://schemas.microsoft.com/office/powerpoint/2010/main" val="1858904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youtube.com/watch?v=hOSYiT2iG08"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youtube.com/watch?v=zevMMAtnPX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youtube.com/watch?v=tdylQeg5B9I"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2774024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13752"/>
            <a:ext cx="9576832" cy="7043152"/>
          </a:xfrm>
          <a:prstGeom prst="rect">
            <a:avLst/>
          </a:prstGeom>
        </p:spPr>
      </p:pic>
      <p:sp>
        <p:nvSpPr>
          <p:cNvPr id="13" name="TextBox 12"/>
          <p:cNvSpPr txBox="1"/>
          <p:nvPr/>
        </p:nvSpPr>
        <p:spPr>
          <a:xfrm>
            <a:off x="1619672" y="2507704"/>
            <a:ext cx="5738879" cy="1107996"/>
          </a:xfrm>
          <a:prstGeom prst="rect">
            <a:avLst/>
          </a:prstGeom>
          <a:noFill/>
        </p:spPr>
        <p:txBody>
          <a:bodyPr wrap="none" rtlCol="0">
            <a:spAutoFit/>
          </a:bodyPr>
          <a:lstStyle/>
          <a:p>
            <a:r>
              <a:rPr lang="en-US" sz="6600" b="1" smtClean="0"/>
              <a:t>COMMUNICATE</a:t>
            </a:r>
            <a:endParaRPr lang="en-CA" sz="6600" b="1" dirty="0"/>
          </a:p>
        </p:txBody>
      </p:sp>
      <p:sp>
        <p:nvSpPr>
          <p:cNvPr id="2" name="TextBox 1"/>
          <p:cNvSpPr txBox="1"/>
          <p:nvPr/>
        </p:nvSpPr>
        <p:spPr>
          <a:xfrm>
            <a:off x="3328665" y="3582134"/>
            <a:ext cx="2320892" cy="369332"/>
          </a:xfrm>
          <a:prstGeom prst="rect">
            <a:avLst/>
          </a:prstGeom>
          <a:noFill/>
        </p:spPr>
        <p:txBody>
          <a:bodyPr wrap="none" rtlCol="0">
            <a:spAutoFit/>
          </a:bodyPr>
          <a:lstStyle/>
          <a:p>
            <a:r>
              <a:rPr lang="en-CA" dirty="0" smtClean="0">
                <a:hlinkClick r:id="rId4"/>
              </a:rPr>
              <a:t>C is for </a:t>
            </a:r>
            <a:r>
              <a:rPr lang="en-CA" dirty="0" err="1" smtClean="0">
                <a:hlinkClick r:id="rId4"/>
              </a:rPr>
              <a:t>contrafibularity</a:t>
            </a:r>
            <a:endParaRPr lang="en-CA" dirty="0"/>
          </a:p>
        </p:txBody>
      </p:sp>
    </p:spTree>
    <p:extLst>
      <p:ext uri="{BB962C8B-B14F-4D97-AF65-F5344CB8AC3E}">
        <p14:creationId xmlns:p14="http://schemas.microsoft.com/office/powerpoint/2010/main" val="2161014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US" dirty="0" smtClean="0"/>
              <a:t>Link to Garden Hill poultry video</a:t>
            </a:r>
            <a:endParaRPr lang="en-CA" dirty="0"/>
          </a:p>
        </p:txBody>
      </p:sp>
    </p:spTree>
    <p:extLst>
      <p:ext uri="{BB962C8B-B14F-4D97-AF65-F5344CB8AC3E}">
        <p14:creationId xmlns:p14="http://schemas.microsoft.com/office/powerpoint/2010/main" val="2974878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US" dirty="0" err="1" smtClean="0"/>
              <a:t>Wab</a:t>
            </a:r>
            <a:r>
              <a:rPr lang="en-US" dirty="0" smtClean="0"/>
              <a:t> </a:t>
            </a:r>
            <a:r>
              <a:rPr lang="en-US" dirty="0" err="1" smtClean="0"/>
              <a:t>kinew</a:t>
            </a:r>
            <a:r>
              <a:rPr lang="en-US" dirty="0" smtClean="0"/>
              <a:t> rapping</a:t>
            </a:r>
          </a:p>
          <a:p>
            <a:pPr>
              <a:buNone/>
            </a:pPr>
            <a:r>
              <a:rPr lang="en-CA" dirty="0"/>
              <a:t>First Nations Regional Health Survey – Youth data</a:t>
            </a:r>
          </a:p>
          <a:p>
            <a:pPr>
              <a:buNone/>
            </a:pPr>
            <a:r>
              <a:rPr lang="en-US" dirty="0">
                <a:hlinkClick r:id="rId2"/>
              </a:rPr>
              <a:t>http://www.youtube.com/watch?v=zevMMAtnPXE</a:t>
            </a:r>
            <a:endParaRPr lang="en-US" dirty="0"/>
          </a:p>
          <a:p>
            <a:endParaRPr lang="en-CA" dirty="0"/>
          </a:p>
        </p:txBody>
      </p:sp>
    </p:spTree>
    <p:extLst>
      <p:ext uri="{BB962C8B-B14F-4D97-AF65-F5344CB8AC3E}">
        <p14:creationId xmlns:p14="http://schemas.microsoft.com/office/powerpoint/2010/main" val="1351759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US" dirty="0" smtClean="0"/>
              <a:t>DMSCM composting challenge</a:t>
            </a:r>
            <a:endParaRPr lang="en-CA" dirty="0"/>
          </a:p>
        </p:txBody>
      </p:sp>
    </p:spTree>
    <p:extLst>
      <p:ext uri="{BB962C8B-B14F-4D97-AF65-F5344CB8AC3E}">
        <p14:creationId xmlns:p14="http://schemas.microsoft.com/office/powerpoint/2010/main" val="3686255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US" dirty="0" smtClean="0"/>
              <a:t>Celebrations/feasts</a:t>
            </a:r>
          </a:p>
          <a:p>
            <a:r>
              <a:rPr lang="en-US" dirty="0" smtClean="0"/>
              <a:t>- find a picture?</a:t>
            </a:r>
            <a:endParaRPr lang="en-CA" dirty="0"/>
          </a:p>
        </p:txBody>
      </p:sp>
    </p:spTree>
    <p:extLst>
      <p:ext uri="{BB962C8B-B14F-4D97-AF65-F5344CB8AC3E}">
        <p14:creationId xmlns:p14="http://schemas.microsoft.com/office/powerpoint/2010/main" val="4251634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US" dirty="0" smtClean="0"/>
              <a:t>Full report </a:t>
            </a:r>
            <a:r>
              <a:rPr lang="en-US" dirty="0" err="1" smtClean="0"/>
              <a:t>vs</a:t>
            </a:r>
            <a:r>
              <a:rPr lang="en-US" dirty="0" smtClean="0"/>
              <a:t> brief – show example (handout brief – SWAT?</a:t>
            </a:r>
            <a:endParaRPr lang="en-CA" dirty="0"/>
          </a:p>
        </p:txBody>
      </p:sp>
    </p:spTree>
    <p:extLst>
      <p:ext uri="{BB962C8B-B14F-4D97-AF65-F5344CB8AC3E}">
        <p14:creationId xmlns:p14="http://schemas.microsoft.com/office/powerpoint/2010/main" val="299861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13752"/>
            <a:ext cx="9576832" cy="7043152"/>
          </a:xfrm>
          <a:prstGeom prst="rect">
            <a:avLst/>
          </a:prstGeom>
        </p:spPr>
      </p:pic>
      <p:sp>
        <p:nvSpPr>
          <p:cNvPr id="15" name="TextBox 14"/>
          <p:cNvSpPr txBox="1"/>
          <p:nvPr/>
        </p:nvSpPr>
        <p:spPr>
          <a:xfrm>
            <a:off x="3141134" y="4797152"/>
            <a:ext cx="5627438" cy="1107996"/>
          </a:xfrm>
          <a:prstGeom prst="rect">
            <a:avLst/>
          </a:prstGeom>
          <a:noFill/>
        </p:spPr>
        <p:txBody>
          <a:bodyPr wrap="none" rtlCol="0">
            <a:spAutoFit/>
          </a:bodyPr>
          <a:lstStyle/>
          <a:p>
            <a:r>
              <a:rPr lang="en-US" sz="6600" b="1" dirty="0" smtClean="0"/>
              <a:t>ASSESS IMPACT</a:t>
            </a:r>
            <a:endParaRPr lang="en-CA" sz="6600" b="1" dirty="0"/>
          </a:p>
        </p:txBody>
      </p:sp>
    </p:spTree>
    <p:extLst>
      <p:ext uri="{BB962C8B-B14F-4D97-AF65-F5344CB8AC3E}">
        <p14:creationId xmlns:p14="http://schemas.microsoft.com/office/powerpoint/2010/main" val="23268415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spTree>
    <p:extLst>
      <p:ext uri="{BB962C8B-B14F-4D97-AF65-F5344CB8AC3E}">
        <p14:creationId xmlns:p14="http://schemas.microsoft.com/office/powerpoint/2010/main" val="1478717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US" dirty="0" smtClean="0"/>
              <a:t>Follow through</a:t>
            </a:r>
          </a:p>
          <a:p>
            <a:pPr lvl="1"/>
            <a:r>
              <a:rPr lang="en-US" dirty="0" smtClean="0"/>
              <a:t>Engage people</a:t>
            </a:r>
          </a:p>
          <a:p>
            <a:pPr lvl="1"/>
            <a:r>
              <a:rPr lang="en-US" dirty="0" smtClean="0"/>
              <a:t>Support use</a:t>
            </a:r>
            <a:endParaRPr lang="en-CA" dirty="0"/>
          </a:p>
        </p:txBody>
      </p:sp>
    </p:spTree>
    <p:extLst>
      <p:ext uri="{BB962C8B-B14F-4D97-AF65-F5344CB8AC3E}">
        <p14:creationId xmlns:p14="http://schemas.microsoft.com/office/powerpoint/2010/main" val="1759560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13752"/>
            <a:ext cx="9576832" cy="7043152"/>
          </a:xfrm>
          <a:prstGeom prst="rect">
            <a:avLst/>
          </a:prstGeom>
        </p:spPr>
      </p:pic>
      <p:sp>
        <p:nvSpPr>
          <p:cNvPr id="2" name="Title 1"/>
          <p:cNvSpPr>
            <a:spLocks noGrp="1"/>
          </p:cNvSpPr>
          <p:nvPr>
            <p:ph type="ctrTitle"/>
          </p:nvPr>
        </p:nvSpPr>
        <p:spPr>
          <a:xfrm>
            <a:off x="899592" y="2068423"/>
            <a:ext cx="7772400" cy="1470025"/>
          </a:xfrm>
        </p:spPr>
        <p:txBody>
          <a:bodyPr>
            <a:noAutofit/>
          </a:bodyPr>
          <a:lstStyle/>
          <a:p>
            <a:r>
              <a:rPr lang="en-US" sz="6000" b="1" dirty="0" smtClean="0"/>
              <a:t>Reporting and Using</a:t>
            </a:r>
            <a:br>
              <a:rPr lang="en-US" sz="6000" b="1" dirty="0" smtClean="0"/>
            </a:br>
            <a:r>
              <a:rPr lang="en-US" sz="6000" b="1" dirty="0" smtClean="0"/>
              <a:t>Evaluation Findings</a:t>
            </a:r>
            <a:endParaRPr lang="en-CA" sz="6000" b="1" dirty="0"/>
          </a:p>
        </p:txBody>
      </p:sp>
    </p:spTree>
    <p:extLst>
      <p:ext uri="{BB962C8B-B14F-4D97-AF65-F5344CB8AC3E}">
        <p14:creationId xmlns:p14="http://schemas.microsoft.com/office/powerpoint/2010/main" val="2087505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95736" y="-31883"/>
            <a:ext cx="5041153" cy="6987371"/>
          </a:xfrm>
        </p:spPr>
      </p:pic>
    </p:spTree>
    <p:extLst>
      <p:ext uri="{BB962C8B-B14F-4D97-AF65-F5344CB8AC3E}">
        <p14:creationId xmlns:p14="http://schemas.microsoft.com/office/powerpoint/2010/main" val="4029586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41" y="-12133"/>
            <a:ext cx="10684841" cy="7128792"/>
          </a:xfrm>
          <a:prstGeom prst="rect">
            <a:avLst/>
          </a:prstGeom>
        </p:spPr>
      </p:pic>
      <p:sp>
        <p:nvSpPr>
          <p:cNvPr id="3" name="Content Placeholder 2"/>
          <p:cNvSpPr>
            <a:spLocks noGrp="1"/>
          </p:cNvSpPr>
          <p:nvPr>
            <p:ph idx="1"/>
          </p:nvPr>
        </p:nvSpPr>
        <p:spPr>
          <a:xfrm>
            <a:off x="4144119" y="6353944"/>
            <a:ext cx="5569081" cy="1008112"/>
          </a:xfr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8900000" scaled="1"/>
            <a:tileRect/>
          </a:gradFill>
          <a:effectLst/>
        </p:spPr>
        <p:txBody>
          <a:bodyPr>
            <a:normAutofit/>
          </a:bodyPr>
          <a:lstStyle/>
          <a:p>
            <a:pPr marL="0" indent="0">
              <a:buNone/>
            </a:pPr>
            <a:r>
              <a:rPr lang="en-CA" b="1" dirty="0" smtClean="0">
                <a:hlinkClick r:id="rId4"/>
              </a:rPr>
              <a:t>The Tragedy of First Position</a:t>
            </a:r>
            <a:endParaRPr lang="en-CA" b="1" dirty="0"/>
          </a:p>
        </p:txBody>
      </p:sp>
    </p:spTree>
    <p:extLst>
      <p:ext uri="{BB962C8B-B14F-4D97-AF65-F5344CB8AC3E}">
        <p14:creationId xmlns:p14="http://schemas.microsoft.com/office/powerpoint/2010/main" val="237237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13752"/>
            <a:ext cx="9576832" cy="7043152"/>
          </a:xfrm>
          <a:prstGeom prst="rect">
            <a:avLst/>
          </a:prstGeom>
        </p:spPr>
      </p:pic>
      <p:sp>
        <p:nvSpPr>
          <p:cNvPr id="10" name="TextBox 9"/>
          <p:cNvSpPr txBox="1"/>
          <p:nvPr/>
        </p:nvSpPr>
        <p:spPr>
          <a:xfrm>
            <a:off x="468008" y="620688"/>
            <a:ext cx="2063385" cy="1107996"/>
          </a:xfrm>
          <a:prstGeom prst="rect">
            <a:avLst/>
          </a:prstGeom>
          <a:noFill/>
        </p:spPr>
        <p:txBody>
          <a:bodyPr wrap="none" rtlCol="0">
            <a:spAutoFit/>
          </a:bodyPr>
          <a:lstStyle/>
          <a:p>
            <a:r>
              <a:rPr lang="en-US" sz="6600" b="1" dirty="0" smtClean="0"/>
              <a:t>PLAN</a:t>
            </a:r>
            <a:endParaRPr lang="en-CA" sz="6600" b="1" dirty="0"/>
          </a:p>
        </p:txBody>
      </p:sp>
      <p:sp>
        <p:nvSpPr>
          <p:cNvPr id="13" name="TextBox 12"/>
          <p:cNvSpPr txBox="1"/>
          <p:nvPr/>
        </p:nvSpPr>
        <p:spPr>
          <a:xfrm>
            <a:off x="1619672" y="2507704"/>
            <a:ext cx="5738879" cy="1107996"/>
          </a:xfrm>
          <a:prstGeom prst="rect">
            <a:avLst/>
          </a:prstGeom>
          <a:noFill/>
        </p:spPr>
        <p:txBody>
          <a:bodyPr wrap="none" rtlCol="0">
            <a:spAutoFit/>
          </a:bodyPr>
          <a:lstStyle/>
          <a:p>
            <a:r>
              <a:rPr lang="en-US" sz="6600" b="1" dirty="0" smtClean="0"/>
              <a:t>COMMUNICATE</a:t>
            </a:r>
            <a:endParaRPr lang="en-CA" sz="6600" b="1" dirty="0"/>
          </a:p>
        </p:txBody>
      </p:sp>
      <p:sp>
        <p:nvSpPr>
          <p:cNvPr id="15" name="TextBox 14"/>
          <p:cNvSpPr txBox="1"/>
          <p:nvPr/>
        </p:nvSpPr>
        <p:spPr>
          <a:xfrm>
            <a:off x="3141134" y="4797152"/>
            <a:ext cx="5627438" cy="1107996"/>
          </a:xfrm>
          <a:prstGeom prst="rect">
            <a:avLst/>
          </a:prstGeom>
          <a:noFill/>
        </p:spPr>
        <p:txBody>
          <a:bodyPr wrap="none" rtlCol="0">
            <a:spAutoFit/>
          </a:bodyPr>
          <a:lstStyle/>
          <a:p>
            <a:r>
              <a:rPr lang="en-US" sz="6600" b="1" dirty="0" smtClean="0"/>
              <a:t>ASSESS IMPACT</a:t>
            </a:r>
            <a:endParaRPr lang="en-CA" sz="6600" b="1" dirty="0"/>
          </a:p>
        </p:txBody>
      </p:sp>
    </p:spTree>
    <p:extLst>
      <p:ext uri="{BB962C8B-B14F-4D97-AF65-F5344CB8AC3E}">
        <p14:creationId xmlns:p14="http://schemas.microsoft.com/office/powerpoint/2010/main" val="1230882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13752"/>
            <a:ext cx="9576832" cy="7043152"/>
          </a:xfrm>
          <a:prstGeom prst="rect">
            <a:avLst/>
          </a:prstGeom>
        </p:spPr>
      </p:pic>
      <p:sp>
        <p:nvSpPr>
          <p:cNvPr id="10" name="TextBox 9"/>
          <p:cNvSpPr txBox="1"/>
          <p:nvPr/>
        </p:nvSpPr>
        <p:spPr>
          <a:xfrm>
            <a:off x="468008" y="620688"/>
            <a:ext cx="2063385" cy="1107996"/>
          </a:xfrm>
          <a:prstGeom prst="rect">
            <a:avLst/>
          </a:prstGeom>
          <a:noFill/>
        </p:spPr>
        <p:txBody>
          <a:bodyPr wrap="none" rtlCol="0">
            <a:spAutoFit/>
          </a:bodyPr>
          <a:lstStyle/>
          <a:p>
            <a:r>
              <a:rPr lang="en-US" sz="6600" b="1" dirty="0" smtClean="0"/>
              <a:t>PLAN</a:t>
            </a:r>
            <a:endParaRPr lang="en-CA" sz="6600" b="1" dirty="0"/>
          </a:p>
        </p:txBody>
      </p:sp>
    </p:spTree>
    <p:extLst>
      <p:ext uri="{BB962C8B-B14F-4D97-AF65-F5344CB8AC3E}">
        <p14:creationId xmlns:p14="http://schemas.microsoft.com/office/powerpoint/2010/main" val="34881081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528" y="-315416"/>
            <a:ext cx="8496944" cy="7541038"/>
          </a:xfrm>
        </p:spPr>
      </p:pic>
    </p:spTree>
    <p:extLst>
      <p:ext uri="{BB962C8B-B14F-4D97-AF65-F5344CB8AC3E}">
        <p14:creationId xmlns:p14="http://schemas.microsoft.com/office/powerpoint/2010/main" val="590159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8" name="TextBox 7"/>
          <p:cNvSpPr txBox="1"/>
          <p:nvPr/>
        </p:nvSpPr>
        <p:spPr>
          <a:xfrm>
            <a:off x="395536" y="260648"/>
            <a:ext cx="8481809" cy="1200329"/>
          </a:xfrm>
          <a:prstGeom prst="rect">
            <a:avLst/>
          </a:prstGeom>
          <a:noFill/>
        </p:spPr>
        <p:txBody>
          <a:bodyPr wrap="none" rtlCol="0">
            <a:spAutoFit/>
          </a:bodyPr>
          <a:lstStyle/>
          <a:p>
            <a:r>
              <a:rPr lang="en-US" sz="7200" dirty="0" smtClean="0">
                <a:solidFill>
                  <a:schemeClr val="accent5">
                    <a:lumMod val="75000"/>
                  </a:schemeClr>
                </a:solidFill>
                <a:latin typeface="Impact" pitchFamily="34" charset="0"/>
              </a:rPr>
              <a:t>what is the objective?</a:t>
            </a:r>
            <a:endParaRPr lang="en-CA" sz="7200" dirty="0">
              <a:solidFill>
                <a:schemeClr val="accent5">
                  <a:lumMod val="75000"/>
                </a:schemeClr>
              </a:solidFill>
              <a:latin typeface="Impact" pitchFamily="34" charset="0"/>
            </a:endParaRPr>
          </a:p>
        </p:txBody>
      </p:sp>
    </p:spTree>
    <p:extLst>
      <p:ext uri="{BB962C8B-B14F-4D97-AF65-F5344CB8AC3E}">
        <p14:creationId xmlns:p14="http://schemas.microsoft.com/office/powerpoint/2010/main" val="1184133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8" name="TextBox 7"/>
          <p:cNvSpPr txBox="1"/>
          <p:nvPr/>
        </p:nvSpPr>
        <p:spPr>
          <a:xfrm>
            <a:off x="2712536" y="5301208"/>
            <a:ext cx="6290505" cy="1323439"/>
          </a:xfrm>
          <a:prstGeom prst="rect">
            <a:avLst/>
          </a:prstGeom>
          <a:noFill/>
        </p:spPr>
        <p:txBody>
          <a:bodyPr wrap="none" rtlCol="0">
            <a:spAutoFit/>
          </a:bodyPr>
          <a:lstStyle/>
          <a:p>
            <a:r>
              <a:rPr lang="en-US" sz="8000" dirty="0" smtClean="0">
                <a:solidFill>
                  <a:schemeClr val="accent5">
                    <a:lumMod val="75000"/>
                  </a:schemeClr>
                </a:solidFill>
                <a:latin typeface="Impact" pitchFamily="34" charset="0"/>
              </a:rPr>
              <a:t>keep it simple.</a:t>
            </a:r>
            <a:endParaRPr lang="en-CA" sz="8000" dirty="0">
              <a:solidFill>
                <a:schemeClr val="accent5">
                  <a:lumMod val="75000"/>
                </a:schemeClr>
              </a:solidFill>
              <a:latin typeface="Impact" pitchFamily="34" charset="0"/>
            </a:endParaRPr>
          </a:p>
        </p:txBody>
      </p:sp>
    </p:spTree>
    <p:extLst>
      <p:ext uri="{BB962C8B-B14F-4D97-AF65-F5344CB8AC3E}">
        <p14:creationId xmlns:p14="http://schemas.microsoft.com/office/powerpoint/2010/main" val="3583389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1952</TotalTime>
  <Words>1216</Words>
  <Application>Microsoft Office PowerPoint</Application>
  <PresentationFormat>On-screen Show (4:3)</PresentationFormat>
  <Paragraphs>141</Paragraphs>
  <Slides>18</Slides>
  <Notes>14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Reporting and Using Evaluation Findings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Health in Common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Bohdanna Kinasevych</dc:creator>
  <cp:lastModifiedBy>Bohdanna Kinasevych</cp:lastModifiedBy>
  <cp:revision>37</cp:revision>
  <dcterms:created xsi:type="dcterms:W3CDTF">2013-05-16T20:37:04Z</dcterms:created>
  <dcterms:modified xsi:type="dcterms:W3CDTF">2013-06-03T17:57:10Z</dcterms:modified>
</cp:coreProperties>
</file>